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23" r:id="rId5"/>
    <p:sldId id="309" r:id="rId6"/>
    <p:sldId id="310" r:id="rId7"/>
    <p:sldId id="306" r:id="rId8"/>
    <p:sldId id="321" r:id="rId9"/>
    <p:sldId id="313" r:id="rId10"/>
    <p:sldId id="326" r:id="rId11"/>
    <p:sldId id="327" r:id="rId12"/>
    <p:sldId id="328" r:id="rId13"/>
    <p:sldId id="330" r:id="rId14"/>
    <p:sldId id="331" r:id="rId15"/>
    <p:sldId id="329" r:id="rId16"/>
    <p:sldId id="324" r:id="rId17"/>
    <p:sldId id="314" r:id="rId18"/>
    <p:sldId id="315" r:id="rId19"/>
    <p:sldId id="316" r:id="rId20"/>
    <p:sldId id="317" r:id="rId21"/>
    <p:sldId id="332" r:id="rId22"/>
    <p:sldId id="31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7" d="100"/>
          <a:sy n="77" d="100"/>
        </p:scale>
        <p:origin x="26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0788DD-04D5-4F85-BE48-C70046E9FE17}" type="doc">
      <dgm:prSet loTypeId="urn:microsoft.com/office/officeart/2005/8/layout/chevron2" loCatId="process" qsTypeId="urn:microsoft.com/office/officeart/2005/8/quickstyle/simple1" qsCatId="simple" csTypeId="urn:microsoft.com/office/officeart/2005/8/colors/accent6_4" csCatId="accent6" phldr="1"/>
      <dgm:spPr/>
      <dgm:t>
        <a:bodyPr/>
        <a:lstStyle/>
        <a:p>
          <a:endParaRPr lang="en-US"/>
        </a:p>
      </dgm:t>
    </dgm:pt>
    <dgm:pt modelId="{52D05F81-B859-4F81-8C5D-FC5FF518829C}">
      <dgm:prSet phldrT="[Text]" phldr="0" custT="1"/>
      <dgm:spPr/>
      <dgm:t>
        <a:bodyPr/>
        <a:lstStyle/>
        <a:p>
          <a:pPr rtl="0"/>
          <a:r>
            <a:rPr lang="en-US" sz="1050" dirty="0"/>
            <a:t>Eligibility Determination and options </a:t>
          </a:r>
        </a:p>
      </dgm:t>
    </dgm:pt>
    <dgm:pt modelId="{1F515E8B-7329-48B9-95DC-F234DC431EAE}" type="parTrans" cxnId="{32C2105E-13AA-4D3D-ADCF-A8E7AC1C30E8}">
      <dgm:prSet/>
      <dgm:spPr/>
      <dgm:t>
        <a:bodyPr/>
        <a:lstStyle/>
        <a:p>
          <a:endParaRPr lang="en-US"/>
        </a:p>
      </dgm:t>
    </dgm:pt>
    <dgm:pt modelId="{D76BC13F-8381-4660-8B3B-CC88CAFE8EAA}" type="sibTrans" cxnId="{32C2105E-13AA-4D3D-ADCF-A8E7AC1C30E8}">
      <dgm:prSet/>
      <dgm:spPr/>
      <dgm:t>
        <a:bodyPr/>
        <a:lstStyle/>
        <a:p>
          <a:endParaRPr lang="en-US"/>
        </a:p>
      </dgm:t>
    </dgm:pt>
    <dgm:pt modelId="{A0CD96DD-0517-45AD-A675-191724CEC302}">
      <dgm:prSet phldrT="[Text]" phldr="0" custT="1"/>
      <dgm:spPr/>
      <dgm:t>
        <a:bodyPr/>
        <a:lstStyle/>
        <a:p>
          <a:pPr rtl="0"/>
          <a:r>
            <a:rPr lang="en-US" sz="1200" dirty="0">
              <a:latin typeface="Aptos"/>
            </a:rPr>
            <a:t> </a:t>
          </a:r>
          <a:r>
            <a:rPr lang="en-US" sz="1200" dirty="0">
              <a:latin typeface="Abadi" panose="020B0604020104020204" pitchFamily="34" charset="0"/>
            </a:rPr>
            <a:t>If eligibility &amp; service authorization approved: meet with ACCES-VR Counselor to create IPE, or request support from an approved service provider who will complete and intake and  IPE. </a:t>
          </a:r>
        </a:p>
      </dgm:t>
    </dgm:pt>
    <dgm:pt modelId="{804829FE-0C98-43D3-89A1-6EA57FF9122E}" type="parTrans" cxnId="{88C79978-03B7-4D04-B5B6-41B3D9C8D506}">
      <dgm:prSet/>
      <dgm:spPr/>
      <dgm:t>
        <a:bodyPr/>
        <a:lstStyle/>
        <a:p>
          <a:endParaRPr lang="en-US"/>
        </a:p>
      </dgm:t>
    </dgm:pt>
    <dgm:pt modelId="{A5EE3FB8-B34D-410B-A161-B470B1B6CF36}" type="sibTrans" cxnId="{88C79978-03B7-4D04-B5B6-41B3D9C8D506}">
      <dgm:prSet/>
      <dgm:spPr/>
      <dgm:t>
        <a:bodyPr/>
        <a:lstStyle/>
        <a:p>
          <a:endParaRPr lang="en-US"/>
        </a:p>
      </dgm:t>
    </dgm:pt>
    <dgm:pt modelId="{AD192BEC-94A8-4A8D-A4AA-DE765F2DAE1E}">
      <dgm:prSet phldrT="[Text]" phldr="0"/>
      <dgm:spPr/>
      <dgm:t>
        <a:bodyPr/>
        <a:lstStyle/>
        <a:p>
          <a:pPr rtl="0"/>
          <a:r>
            <a:rPr lang="en-US" dirty="0">
              <a:latin typeface="Aptos"/>
            </a:rPr>
            <a:t>Assessments and Planning </a:t>
          </a:r>
        </a:p>
      </dgm:t>
    </dgm:pt>
    <dgm:pt modelId="{9C43C802-8119-4D9C-BE22-E12796C95B10}" type="parTrans" cxnId="{DFE83EFD-51C5-404A-8161-8373A495117B}">
      <dgm:prSet/>
      <dgm:spPr/>
      <dgm:t>
        <a:bodyPr/>
        <a:lstStyle/>
        <a:p>
          <a:endParaRPr lang="en-US"/>
        </a:p>
      </dgm:t>
    </dgm:pt>
    <dgm:pt modelId="{F5F180A9-863A-412E-89F6-F2A725CEC6A7}" type="sibTrans" cxnId="{DFE83EFD-51C5-404A-8161-8373A495117B}">
      <dgm:prSet/>
      <dgm:spPr/>
      <dgm:t>
        <a:bodyPr/>
        <a:lstStyle/>
        <a:p>
          <a:endParaRPr lang="en-US"/>
        </a:p>
      </dgm:t>
    </dgm:pt>
    <dgm:pt modelId="{3E222C5B-7C89-4D62-AF65-2757528C1354}">
      <dgm:prSet phldrT="[Text]" phldr="0"/>
      <dgm:spPr/>
      <dgm:t>
        <a:bodyPr/>
        <a:lstStyle/>
        <a:p>
          <a:pPr rtl="0"/>
          <a:endParaRPr lang="en-US" dirty="0"/>
        </a:p>
      </dgm:t>
    </dgm:pt>
    <dgm:pt modelId="{AAAF94BB-8BC3-49A5-910A-DC5D710F07FA}" type="parTrans" cxnId="{AFA04C06-E133-400A-9152-80245225C313}">
      <dgm:prSet/>
      <dgm:spPr/>
      <dgm:t>
        <a:bodyPr/>
        <a:lstStyle/>
        <a:p>
          <a:endParaRPr lang="en-US"/>
        </a:p>
      </dgm:t>
    </dgm:pt>
    <dgm:pt modelId="{0AC26270-F160-469B-8948-754B4B05A1CE}" type="sibTrans" cxnId="{AFA04C06-E133-400A-9152-80245225C313}">
      <dgm:prSet/>
      <dgm:spPr/>
      <dgm:t>
        <a:bodyPr/>
        <a:lstStyle/>
        <a:p>
          <a:endParaRPr lang="en-US"/>
        </a:p>
      </dgm:t>
    </dgm:pt>
    <dgm:pt modelId="{D7651B2F-57FA-4591-9456-3F1AAC0A1D71}">
      <dgm:prSet phldrT="[Text]" phldr="0"/>
      <dgm:spPr/>
      <dgm:t>
        <a:bodyPr/>
        <a:lstStyle/>
        <a:p>
          <a:pPr rtl="0"/>
          <a:r>
            <a:rPr lang="en-US" dirty="0">
              <a:latin typeface="Abadi" panose="020B0604020104020204" pitchFamily="34" charset="0"/>
            </a:rPr>
            <a:t>Staff provides job readiness activities, discovery and/or training based  on IPE provided by ACCES-VR</a:t>
          </a:r>
        </a:p>
      </dgm:t>
    </dgm:pt>
    <dgm:pt modelId="{93C7F5EF-FD44-4E42-B783-F80991326461}" type="parTrans" cxnId="{55B6800F-884B-4187-9873-6585CF2BFCC3}">
      <dgm:prSet/>
      <dgm:spPr/>
      <dgm:t>
        <a:bodyPr/>
        <a:lstStyle/>
        <a:p>
          <a:endParaRPr lang="en-US"/>
        </a:p>
      </dgm:t>
    </dgm:pt>
    <dgm:pt modelId="{9A3DFE1C-F775-4F3C-A746-8E3A71BCB22F}" type="sibTrans" cxnId="{55B6800F-884B-4187-9873-6585CF2BFCC3}">
      <dgm:prSet/>
      <dgm:spPr/>
      <dgm:t>
        <a:bodyPr/>
        <a:lstStyle/>
        <a:p>
          <a:endParaRPr lang="en-US"/>
        </a:p>
      </dgm:t>
    </dgm:pt>
    <dgm:pt modelId="{94723E26-3E82-48F3-843F-8CC72D21E9D5}">
      <dgm:prSet phldrT="[Text]" phldr="0" custT="1"/>
      <dgm:spPr/>
      <dgm:t>
        <a:bodyPr/>
        <a:lstStyle/>
        <a:p>
          <a:pPr rtl="0"/>
          <a:r>
            <a:rPr lang="en-US" sz="1000" dirty="0">
              <a:latin typeface="Aptos"/>
            </a:rPr>
            <a:t>Contact</a:t>
          </a:r>
        </a:p>
        <a:p>
          <a:pPr rtl="0"/>
          <a:r>
            <a:rPr lang="en-US" sz="1000" dirty="0">
              <a:latin typeface="Aptos"/>
            </a:rPr>
            <a:t> ACCES-VR to apply for services </a:t>
          </a:r>
          <a:endParaRPr lang="en-US" sz="1000" dirty="0"/>
        </a:p>
      </dgm:t>
    </dgm:pt>
    <dgm:pt modelId="{EF493D15-E390-4457-8DEC-E31EEC8F4469}" type="sibTrans" cxnId="{B58654AB-DDC2-4957-B1F8-6EA2B747C060}">
      <dgm:prSet/>
      <dgm:spPr/>
      <dgm:t>
        <a:bodyPr/>
        <a:lstStyle/>
        <a:p>
          <a:endParaRPr lang="en-US"/>
        </a:p>
      </dgm:t>
    </dgm:pt>
    <dgm:pt modelId="{A87769FA-D8DF-4072-A6D5-9776BCA94385}" type="parTrans" cxnId="{B58654AB-DDC2-4957-B1F8-6EA2B747C060}">
      <dgm:prSet/>
      <dgm:spPr/>
      <dgm:t>
        <a:bodyPr/>
        <a:lstStyle/>
        <a:p>
          <a:endParaRPr lang="en-US"/>
        </a:p>
      </dgm:t>
    </dgm:pt>
    <dgm:pt modelId="{A6E27D52-3A44-4BA8-9FA1-CFCE18CF8284}">
      <dgm:prSet phldrT="[Text]" phldr="0" custT="1"/>
      <dgm:spPr/>
      <dgm:t>
        <a:bodyPr/>
        <a:lstStyle/>
        <a:p>
          <a:pPr rtl="0"/>
          <a:r>
            <a:rPr lang="en-US" sz="1200" dirty="0">
              <a:latin typeface="Abadi" panose="020B0604020104020204" pitchFamily="34" charset="0"/>
            </a:rPr>
            <a:t>Apply to ACCES-VR and schedule to meet with ACCES Counselor for interview.</a:t>
          </a:r>
        </a:p>
      </dgm:t>
    </dgm:pt>
    <dgm:pt modelId="{748ED153-C819-4622-85CC-43E36660F080}" type="sibTrans" cxnId="{9F2E49D1-1AFB-4431-B98B-08A53228ACF4}">
      <dgm:prSet/>
      <dgm:spPr/>
      <dgm:t>
        <a:bodyPr/>
        <a:lstStyle/>
        <a:p>
          <a:endParaRPr lang="en-US"/>
        </a:p>
      </dgm:t>
    </dgm:pt>
    <dgm:pt modelId="{C9D3F961-1D47-48E8-937C-8F3F43E1FA63}" type="parTrans" cxnId="{9F2E49D1-1AFB-4431-B98B-08A53228ACF4}">
      <dgm:prSet/>
      <dgm:spPr/>
      <dgm:t>
        <a:bodyPr/>
        <a:lstStyle/>
        <a:p>
          <a:endParaRPr lang="en-US"/>
        </a:p>
      </dgm:t>
    </dgm:pt>
    <dgm:pt modelId="{E84E0135-F070-4227-8DAD-D985798B05E7}">
      <dgm:prSet phldrT="[Text]" phldr="0" custT="1"/>
      <dgm:spPr/>
      <dgm:t>
        <a:bodyPr/>
        <a:lstStyle/>
        <a:p>
          <a:pPr rtl="0"/>
          <a:r>
            <a:rPr lang="en-US" sz="1200" dirty="0">
              <a:latin typeface="Abadi" panose="020B0604020104020204" pitchFamily="34" charset="0"/>
            </a:rPr>
            <a:t>ACCES Counselor will review application to determine eligibility.</a:t>
          </a:r>
        </a:p>
      </dgm:t>
    </dgm:pt>
    <dgm:pt modelId="{90A82C24-E8BB-4E8D-BF98-DADE929F5AF8}" type="parTrans" cxnId="{CE50E52A-3751-475C-9B92-082DD142E9A4}">
      <dgm:prSet/>
      <dgm:spPr/>
      <dgm:t>
        <a:bodyPr/>
        <a:lstStyle/>
        <a:p>
          <a:endParaRPr lang="en-US"/>
        </a:p>
      </dgm:t>
    </dgm:pt>
    <dgm:pt modelId="{AB7719B1-8A16-41BB-BB40-8423C4ACB49D}" type="sibTrans" cxnId="{CE50E52A-3751-475C-9B92-082DD142E9A4}">
      <dgm:prSet/>
      <dgm:spPr/>
      <dgm:t>
        <a:bodyPr/>
        <a:lstStyle/>
        <a:p>
          <a:endParaRPr lang="en-US"/>
        </a:p>
      </dgm:t>
    </dgm:pt>
    <dgm:pt modelId="{D95D59ED-D532-456D-A98A-AFBE639AC81D}">
      <dgm:prSet phldrT="[Text]" phldr="0" custT="1"/>
      <dgm:spPr/>
      <dgm:t>
        <a:bodyPr/>
        <a:lstStyle/>
        <a:p>
          <a:pPr rtl="0"/>
          <a:r>
            <a:rPr lang="en-US" sz="1200" dirty="0">
              <a:latin typeface="Abadi" panose="020B0604020104020204" pitchFamily="34" charset="0"/>
            </a:rPr>
            <a:t>If eligibility &amp; service authorization denied: explore other options for supported employment services such as DOH or DYCD. </a:t>
          </a:r>
        </a:p>
      </dgm:t>
    </dgm:pt>
    <dgm:pt modelId="{8BD770AA-5513-4D4D-8416-2C4FC01BDA56}" type="parTrans" cxnId="{650C0AC0-10F7-496A-9E9B-1AF2B38246B8}">
      <dgm:prSet/>
      <dgm:spPr/>
      <dgm:t>
        <a:bodyPr/>
        <a:lstStyle/>
        <a:p>
          <a:endParaRPr lang="en-US"/>
        </a:p>
      </dgm:t>
    </dgm:pt>
    <dgm:pt modelId="{8CB79E81-4913-4A07-BB9A-A97CCB6E61F6}" type="sibTrans" cxnId="{650C0AC0-10F7-496A-9E9B-1AF2B38246B8}">
      <dgm:prSet/>
      <dgm:spPr/>
      <dgm:t>
        <a:bodyPr/>
        <a:lstStyle/>
        <a:p>
          <a:endParaRPr lang="en-US"/>
        </a:p>
      </dgm:t>
    </dgm:pt>
    <dgm:pt modelId="{B8061F7B-8034-4359-B4D7-15D7A649D156}">
      <dgm:prSet phldrT="[Text]" phldr="0"/>
      <dgm:spPr/>
      <dgm:t>
        <a:bodyPr/>
        <a:lstStyle/>
        <a:p>
          <a:pPr rtl="0"/>
          <a:r>
            <a:rPr lang="en-US" dirty="0">
              <a:latin typeface="Abadi" panose="020B0604020104020204" pitchFamily="34" charset="0"/>
            </a:rPr>
            <a:t>Staff  complete intake meeting  to discuss service types then determine plan for long term  supported employment and funding source</a:t>
          </a:r>
        </a:p>
      </dgm:t>
    </dgm:pt>
    <dgm:pt modelId="{CF8EE478-4FCF-4E2A-8036-31E41FB1DA7D}" type="parTrans" cxnId="{7AAE8E6A-E423-40F8-8EDB-203BB218860C}">
      <dgm:prSet/>
      <dgm:spPr/>
      <dgm:t>
        <a:bodyPr/>
        <a:lstStyle/>
        <a:p>
          <a:endParaRPr lang="en-US"/>
        </a:p>
      </dgm:t>
    </dgm:pt>
    <dgm:pt modelId="{13D2B579-700C-4B46-9FD6-1071A20BB575}" type="sibTrans" cxnId="{7AAE8E6A-E423-40F8-8EDB-203BB218860C}">
      <dgm:prSet/>
      <dgm:spPr/>
      <dgm:t>
        <a:bodyPr/>
        <a:lstStyle/>
        <a:p>
          <a:endParaRPr lang="en-US"/>
        </a:p>
      </dgm:t>
    </dgm:pt>
    <dgm:pt modelId="{8CA3DB9C-4572-4D3A-B3F5-FEF2257D9A34}">
      <dgm:prSet/>
      <dgm:spPr/>
      <dgm:t>
        <a:bodyPr/>
        <a:lstStyle/>
        <a:p>
          <a:r>
            <a:rPr lang="en-US" dirty="0"/>
            <a:t>Placement or follow up</a:t>
          </a:r>
        </a:p>
      </dgm:t>
    </dgm:pt>
    <dgm:pt modelId="{2EF5B158-1052-4798-AAB5-23B58B18B7F1}" type="parTrans" cxnId="{DBA8BE33-2814-44F3-9849-49A91E0F3AC8}">
      <dgm:prSet/>
      <dgm:spPr/>
      <dgm:t>
        <a:bodyPr/>
        <a:lstStyle/>
        <a:p>
          <a:endParaRPr lang="en-US"/>
        </a:p>
      </dgm:t>
    </dgm:pt>
    <dgm:pt modelId="{9CFE769F-3800-48FA-9B8F-09EDF94E408F}" type="sibTrans" cxnId="{DBA8BE33-2814-44F3-9849-49A91E0F3AC8}">
      <dgm:prSet/>
      <dgm:spPr/>
      <dgm:t>
        <a:bodyPr/>
        <a:lstStyle/>
        <a:p>
          <a:endParaRPr lang="en-US"/>
        </a:p>
      </dgm:t>
    </dgm:pt>
    <dgm:pt modelId="{F6EF9BA2-B49A-45ED-AEE2-733B97046DCE}">
      <dgm:prSet custT="1"/>
      <dgm:spPr/>
      <dgm:t>
        <a:bodyPr/>
        <a:lstStyle/>
        <a:p>
          <a:r>
            <a:rPr lang="en-US" sz="1200" dirty="0">
              <a:latin typeface="Abadi" panose="020B0604020104020204" pitchFamily="34" charset="0"/>
            </a:rPr>
            <a:t>Ideally, after a person completes these steps, they  will  be successful in obtaining a  job. </a:t>
          </a:r>
        </a:p>
      </dgm:t>
    </dgm:pt>
    <dgm:pt modelId="{EFC698A1-E99D-407A-B375-17C8B303DDBB}" type="parTrans" cxnId="{917E1330-E156-4891-9315-2E08C4824FDA}">
      <dgm:prSet/>
      <dgm:spPr/>
      <dgm:t>
        <a:bodyPr/>
        <a:lstStyle/>
        <a:p>
          <a:endParaRPr lang="en-US"/>
        </a:p>
      </dgm:t>
    </dgm:pt>
    <dgm:pt modelId="{8A15E430-0D2D-41AF-A21B-EAC53B8C3162}" type="sibTrans" cxnId="{917E1330-E156-4891-9315-2E08C4824FDA}">
      <dgm:prSet/>
      <dgm:spPr/>
      <dgm:t>
        <a:bodyPr/>
        <a:lstStyle/>
        <a:p>
          <a:endParaRPr lang="en-US"/>
        </a:p>
      </dgm:t>
    </dgm:pt>
    <dgm:pt modelId="{32325CD5-D780-4712-A0DE-FD39FCF7D003}">
      <dgm:prSet custT="1"/>
      <dgm:spPr/>
      <dgm:t>
        <a:bodyPr/>
        <a:lstStyle/>
        <a:p>
          <a:r>
            <a:rPr lang="en-US" sz="1200" dirty="0">
              <a:latin typeface="Abadi" panose="020B0604020104020204" pitchFamily="34" charset="0"/>
            </a:rPr>
            <a:t>If  Job placement is successful, staff  provide long term supports based on authorizations, eligibility and level of support needed</a:t>
          </a:r>
        </a:p>
      </dgm:t>
    </dgm:pt>
    <dgm:pt modelId="{36832A04-9F03-446B-ADCA-23714B3184F5}" type="parTrans" cxnId="{51F00428-94CF-465D-A14C-8968F1AB417A}">
      <dgm:prSet/>
      <dgm:spPr/>
      <dgm:t>
        <a:bodyPr/>
        <a:lstStyle/>
        <a:p>
          <a:endParaRPr lang="en-US"/>
        </a:p>
      </dgm:t>
    </dgm:pt>
    <dgm:pt modelId="{212C3E50-034E-4014-8DF5-778483B2EB65}" type="sibTrans" cxnId="{51F00428-94CF-465D-A14C-8968F1AB417A}">
      <dgm:prSet/>
      <dgm:spPr/>
      <dgm:t>
        <a:bodyPr/>
        <a:lstStyle/>
        <a:p>
          <a:endParaRPr lang="en-US"/>
        </a:p>
      </dgm:t>
    </dgm:pt>
    <dgm:pt modelId="{C9A8D4F6-9477-4FDC-8794-650F2FC066A5}">
      <dgm:prSet custT="1"/>
      <dgm:spPr/>
      <dgm:t>
        <a:bodyPr/>
        <a:lstStyle/>
        <a:p>
          <a:r>
            <a:rPr lang="en-US" sz="1200" dirty="0">
              <a:latin typeface="Abadi" panose="020B0604020104020204" pitchFamily="34" charset="0"/>
            </a:rPr>
            <a:t>If  job placement is undetermined at this step, staff provide additional service options that would support someone in their long-term goal for employment ex: Day  Hab, another discovery-based services or  refer back to  ACESS-VR. </a:t>
          </a:r>
        </a:p>
      </dgm:t>
    </dgm:pt>
    <dgm:pt modelId="{EDFEC0C0-9E92-4D8F-AEA4-BA54901D7454}" type="parTrans" cxnId="{14AD223E-E928-4A0C-96C6-7E2B8A4C7EAB}">
      <dgm:prSet/>
      <dgm:spPr/>
      <dgm:t>
        <a:bodyPr/>
        <a:lstStyle/>
        <a:p>
          <a:endParaRPr lang="en-US"/>
        </a:p>
      </dgm:t>
    </dgm:pt>
    <dgm:pt modelId="{C8980B79-F699-4F67-BDED-469F0949A164}" type="sibTrans" cxnId="{14AD223E-E928-4A0C-96C6-7E2B8A4C7EAB}">
      <dgm:prSet/>
      <dgm:spPr/>
      <dgm:t>
        <a:bodyPr/>
        <a:lstStyle/>
        <a:p>
          <a:endParaRPr lang="en-US"/>
        </a:p>
      </dgm:t>
    </dgm:pt>
    <dgm:pt modelId="{C1C47F70-5A32-4CEA-8964-A71E01643B47}" type="pres">
      <dgm:prSet presAssocID="{720788DD-04D5-4F85-BE48-C70046E9FE17}" presName="linearFlow" presStyleCnt="0">
        <dgm:presLayoutVars>
          <dgm:dir/>
          <dgm:animLvl val="lvl"/>
          <dgm:resizeHandles val="exact"/>
        </dgm:presLayoutVars>
      </dgm:prSet>
      <dgm:spPr/>
    </dgm:pt>
    <dgm:pt modelId="{EF353E6E-AF28-4087-A1D0-31F7640C37F8}" type="pres">
      <dgm:prSet presAssocID="{94723E26-3E82-48F3-843F-8CC72D21E9D5}" presName="composite" presStyleCnt="0"/>
      <dgm:spPr/>
    </dgm:pt>
    <dgm:pt modelId="{EFA07551-D22B-4F78-ACD5-0D29324EAB76}" type="pres">
      <dgm:prSet presAssocID="{94723E26-3E82-48F3-843F-8CC72D21E9D5}" presName="parentText" presStyleLbl="alignNode1" presStyleIdx="0" presStyleCnt="4">
        <dgm:presLayoutVars>
          <dgm:chMax val="1"/>
          <dgm:bulletEnabled val="1"/>
        </dgm:presLayoutVars>
      </dgm:prSet>
      <dgm:spPr/>
    </dgm:pt>
    <dgm:pt modelId="{DF9E2891-D637-44BE-BD59-11E73ADD49BE}" type="pres">
      <dgm:prSet presAssocID="{94723E26-3E82-48F3-843F-8CC72D21E9D5}" presName="descendantText" presStyleLbl="alignAcc1" presStyleIdx="0" presStyleCnt="4">
        <dgm:presLayoutVars>
          <dgm:bulletEnabled val="1"/>
        </dgm:presLayoutVars>
      </dgm:prSet>
      <dgm:spPr/>
    </dgm:pt>
    <dgm:pt modelId="{3FC1E529-FFEC-4333-AD22-4F60940D7E1F}" type="pres">
      <dgm:prSet presAssocID="{EF493D15-E390-4457-8DEC-E31EEC8F4469}" presName="sp" presStyleCnt="0"/>
      <dgm:spPr/>
    </dgm:pt>
    <dgm:pt modelId="{243BF87C-2F03-499C-8784-B189C5AB9FBF}" type="pres">
      <dgm:prSet presAssocID="{52D05F81-B859-4F81-8C5D-FC5FF518829C}" presName="composite" presStyleCnt="0"/>
      <dgm:spPr/>
    </dgm:pt>
    <dgm:pt modelId="{FF3EB656-DCE9-4430-A295-B260A583C720}" type="pres">
      <dgm:prSet presAssocID="{52D05F81-B859-4F81-8C5D-FC5FF518829C}" presName="parentText" presStyleLbl="alignNode1" presStyleIdx="1" presStyleCnt="4" custLinFactNeighborX="877" custLinFactNeighborY="1548">
        <dgm:presLayoutVars>
          <dgm:chMax val="1"/>
          <dgm:bulletEnabled val="1"/>
        </dgm:presLayoutVars>
      </dgm:prSet>
      <dgm:spPr/>
    </dgm:pt>
    <dgm:pt modelId="{C752040B-429B-489F-8074-C20348E43DBF}" type="pres">
      <dgm:prSet presAssocID="{52D05F81-B859-4F81-8C5D-FC5FF518829C}" presName="descendantText" presStyleLbl="alignAcc1" presStyleIdx="1" presStyleCnt="4">
        <dgm:presLayoutVars>
          <dgm:bulletEnabled val="1"/>
        </dgm:presLayoutVars>
      </dgm:prSet>
      <dgm:spPr/>
    </dgm:pt>
    <dgm:pt modelId="{888C1248-5B06-4CD2-95A1-B735F01EEC97}" type="pres">
      <dgm:prSet presAssocID="{D76BC13F-8381-4660-8B3B-CC88CAFE8EAA}" presName="sp" presStyleCnt="0"/>
      <dgm:spPr/>
    </dgm:pt>
    <dgm:pt modelId="{68D9B5CD-6424-4D69-9F49-3D9F6DBFF43C}" type="pres">
      <dgm:prSet presAssocID="{AD192BEC-94A8-4A8D-A4AA-DE765F2DAE1E}" presName="composite" presStyleCnt="0"/>
      <dgm:spPr/>
    </dgm:pt>
    <dgm:pt modelId="{18647302-829B-4036-BDE6-444392C8F792}" type="pres">
      <dgm:prSet presAssocID="{AD192BEC-94A8-4A8D-A4AA-DE765F2DAE1E}" presName="parentText" presStyleLbl="alignNode1" presStyleIdx="2" presStyleCnt="4">
        <dgm:presLayoutVars>
          <dgm:chMax val="1"/>
          <dgm:bulletEnabled val="1"/>
        </dgm:presLayoutVars>
      </dgm:prSet>
      <dgm:spPr/>
    </dgm:pt>
    <dgm:pt modelId="{61819B29-29D2-4FE7-902A-7F7E5E1A62DB}" type="pres">
      <dgm:prSet presAssocID="{AD192BEC-94A8-4A8D-A4AA-DE765F2DAE1E}" presName="descendantText" presStyleLbl="alignAcc1" presStyleIdx="2" presStyleCnt="4">
        <dgm:presLayoutVars>
          <dgm:bulletEnabled val="1"/>
        </dgm:presLayoutVars>
      </dgm:prSet>
      <dgm:spPr/>
    </dgm:pt>
    <dgm:pt modelId="{4D6B59EE-8652-4CD8-AC09-0E8AC1E518AC}" type="pres">
      <dgm:prSet presAssocID="{F5F180A9-863A-412E-89F6-F2A725CEC6A7}" presName="sp" presStyleCnt="0"/>
      <dgm:spPr/>
    </dgm:pt>
    <dgm:pt modelId="{EE9A5E24-926D-46E1-91EF-C3370BE6A849}" type="pres">
      <dgm:prSet presAssocID="{8CA3DB9C-4572-4D3A-B3F5-FEF2257D9A34}" presName="composite" presStyleCnt="0"/>
      <dgm:spPr/>
    </dgm:pt>
    <dgm:pt modelId="{7178BA2B-1740-4077-9DC1-55769684B527}" type="pres">
      <dgm:prSet presAssocID="{8CA3DB9C-4572-4D3A-B3F5-FEF2257D9A34}" presName="parentText" presStyleLbl="alignNode1" presStyleIdx="3" presStyleCnt="4">
        <dgm:presLayoutVars>
          <dgm:chMax val="1"/>
          <dgm:bulletEnabled val="1"/>
        </dgm:presLayoutVars>
      </dgm:prSet>
      <dgm:spPr/>
    </dgm:pt>
    <dgm:pt modelId="{F3E87611-FA78-4DE2-B298-577998174CD9}" type="pres">
      <dgm:prSet presAssocID="{8CA3DB9C-4572-4D3A-B3F5-FEF2257D9A34}" presName="descendantText" presStyleLbl="alignAcc1" presStyleIdx="3" presStyleCnt="4">
        <dgm:presLayoutVars>
          <dgm:bulletEnabled val="1"/>
        </dgm:presLayoutVars>
      </dgm:prSet>
      <dgm:spPr/>
    </dgm:pt>
  </dgm:ptLst>
  <dgm:cxnLst>
    <dgm:cxn modelId="{AFA04C06-E133-400A-9152-80245225C313}" srcId="{AD192BEC-94A8-4A8D-A4AA-DE765F2DAE1E}" destId="{3E222C5B-7C89-4D62-AF65-2757528C1354}" srcOrd="0" destOrd="0" parTransId="{AAAF94BB-8BC3-49A5-910A-DC5D710F07FA}" sibTransId="{0AC26270-F160-469B-8948-754B4B05A1CE}"/>
    <dgm:cxn modelId="{3CB28706-9418-476E-A36F-6F7832D174BB}" type="presOf" srcId="{E84E0135-F070-4227-8DAD-D985798B05E7}" destId="{DF9E2891-D637-44BE-BD59-11E73ADD49BE}" srcOrd="0" destOrd="1" presId="urn:microsoft.com/office/officeart/2005/8/layout/chevron2"/>
    <dgm:cxn modelId="{55B6800F-884B-4187-9873-6585CF2BFCC3}" srcId="{AD192BEC-94A8-4A8D-A4AA-DE765F2DAE1E}" destId="{D7651B2F-57FA-4591-9456-3F1AAC0A1D71}" srcOrd="2" destOrd="0" parTransId="{93C7F5EF-FD44-4E42-B783-F80991326461}" sibTransId="{9A3DFE1C-F775-4F3C-A746-8E3A71BCB22F}"/>
    <dgm:cxn modelId="{51F00428-94CF-465D-A14C-8968F1AB417A}" srcId="{8CA3DB9C-4572-4D3A-B3F5-FEF2257D9A34}" destId="{32325CD5-D780-4712-A0DE-FD39FCF7D003}" srcOrd="1" destOrd="0" parTransId="{36832A04-9F03-446B-ADCA-23714B3184F5}" sibTransId="{212C3E50-034E-4014-8DF5-778483B2EB65}"/>
    <dgm:cxn modelId="{CE50E52A-3751-475C-9B92-082DD142E9A4}" srcId="{94723E26-3E82-48F3-843F-8CC72D21E9D5}" destId="{E84E0135-F070-4227-8DAD-D985798B05E7}" srcOrd="1" destOrd="0" parTransId="{90A82C24-E8BB-4E8D-BF98-DADE929F5AF8}" sibTransId="{AB7719B1-8A16-41BB-BB40-8423C4ACB49D}"/>
    <dgm:cxn modelId="{917E1330-E156-4891-9315-2E08C4824FDA}" srcId="{8CA3DB9C-4572-4D3A-B3F5-FEF2257D9A34}" destId="{F6EF9BA2-B49A-45ED-AEE2-733B97046DCE}" srcOrd="0" destOrd="0" parTransId="{EFC698A1-E99D-407A-B375-17C8B303DDBB}" sibTransId="{8A15E430-0D2D-41AF-A21B-EAC53B8C3162}"/>
    <dgm:cxn modelId="{DBA8BE33-2814-44F3-9849-49A91E0F3AC8}" srcId="{720788DD-04D5-4F85-BE48-C70046E9FE17}" destId="{8CA3DB9C-4572-4D3A-B3F5-FEF2257D9A34}" srcOrd="3" destOrd="0" parTransId="{2EF5B158-1052-4798-AAB5-23B58B18B7F1}" sibTransId="{9CFE769F-3800-48FA-9B8F-09EDF94E408F}"/>
    <dgm:cxn modelId="{14AD223E-E928-4A0C-96C6-7E2B8A4C7EAB}" srcId="{8CA3DB9C-4572-4D3A-B3F5-FEF2257D9A34}" destId="{C9A8D4F6-9477-4FDC-8794-650F2FC066A5}" srcOrd="2" destOrd="0" parTransId="{EDFEC0C0-9E92-4D8F-AEA4-BA54901D7454}" sibTransId="{C8980B79-F699-4F67-BDED-469F0949A164}"/>
    <dgm:cxn modelId="{CFC2025E-42AA-46EB-9EEF-FC3A14A0B5A3}" type="presOf" srcId="{720788DD-04D5-4F85-BE48-C70046E9FE17}" destId="{C1C47F70-5A32-4CEA-8964-A71E01643B47}" srcOrd="0" destOrd="0" presId="urn:microsoft.com/office/officeart/2005/8/layout/chevron2"/>
    <dgm:cxn modelId="{32C2105E-13AA-4D3D-ADCF-A8E7AC1C30E8}" srcId="{720788DD-04D5-4F85-BE48-C70046E9FE17}" destId="{52D05F81-B859-4F81-8C5D-FC5FF518829C}" srcOrd="1" destOrd="0" parTransId="{1F515E8B-7329-48B9-95DC-F234DC431EAE}" sibTransId="{D76BC13F-8381-4660-8B3B-CC88CAFE8EAA}"/>
    <dgm:cxn modelId="{4674C544-8A88-4BFA-B0D5-6D7A688DB5FA}" type="presOf" srcId="{F6EF9BA2-B49A-45ED-AEE2-733B97046DCE}" destId="{F3E87611-FA78-4DE2-B298-577998174CD9}" srcOrd="0" destOrd="0" presId="urn:microsoft.com/office/officeart/2005/8/layout/chevron2"/>
    <dgm:cxn modelId="{057AD747-8128-476D-BCB4-7F0A99D85C75}" type="presOf" srcId="{A0CD96DD-0517-45AD-A675-191724CEC302}" destId="{C752040B-429B-489F-8074-C20348E43DBF}" srcOrd="0" destOrd="0" presId="urn:microsoft.com/office/officeart/2005/8/layout/chevron2"/>
    <dgm:cxn modelId="{7AAE8E6A-E423-40F8-8EDB-203BB218860C}" srcId="{AD192BEC-94A8-4A8D-A4AA-DE765F2DAE1E}" destId="{B8061F7B-8034-4359-B4D7-15D7A649D156}" srcOrd="1" destOrd="0" parTransId="{CF8EE478-4FCF-4E2A-8036-31E41FB1DA7D}" sibTransId="{13D2B579-700C-4B46-9FD6-1071A20BB575}"/>
    <dgm:cxn modelId="{887E9376-914E-43A8-8EAF-269D30151215}" type="presOf" srcId="{C9A8D4F6-9477-4FDC-8794-650F2FC066A5}" destId="{F3E87611-FA78-4DE2-B298-577998174CD9}" srcOrd="0" destOrd="2" presId="urn:microsoft.com/office/officeart/2005/8/layout/chevron2"/>
    <dgm:cxn modelId="{88C79978-03B7-4D04-B5B6-41B3D9C8D506}" srcId="{52D05F81-B859-4F81-8C5D-FC5FF518829C}" destId="{A0CD96DD-0517-45AD-A675-191724CEC302}" srcOrd="0" destOrd="0" parTransId="{804829FE-0C98-43D3-89A1-6EA57FF9122E}" sibTransId="{A5EE3FB8-B34D-410B-A161-B470B1B6CF36}"/>
    <dgm:cxn modelId="{D159918C-C156-4B11-A7ED-84F0576EEE5F}" type="presOf" srcId="{AD192BEC-94A8-4A8D-A4AA-DE765F2DAE1E}" destId="{18647302-829B-4036-BDE6-444392C8F792}" srcOrd="0" destOrd="0" presId="urn:microsoft.com/office/officeart/2005/8/layout/chevron2"/>
    <dgm:cxn modelId="{85175F8F-EC90-4071-BC4F-1DCDC1C826AE}" type="presOf" srcId="{32325CD5-D780-4712-A0DE-FD39FCF7D003}" destId="{F3E87611-FA78-4DE2-B298-577998174CD9}" srcOrd="0" destOrd="1" presId="urn:microsoft.com/office/officeart/2005/8/layout/chevron2"/>
    <dgm:cxn modelId="{B6E6888F-A37E-44C3-AE5D-7D8463607C39}" type="presOf" srcId="{94723E26-3E82-48F3-843F-8CC72D21E9D5}" destId="{EFA07551-D22B-4F78-ACD5-0D29324EAB76}" srcOrd="0" destOrd="0" presId="urn:microsoft.com/office/officeart/2005/8/layout/chevron2"/>
    <dgm:cxn modelId="{347DFA8F-EA3F-4D20-8F65-6D191C81D840}" type="presOf" srcId="{8CA3DB9C-4572-4D3A-B3F5-FEF2257D9A34}" destId="{7178BA2B-1740-4077-9DC1-55769684B527}" srcOrd="0" destOrd="0" presId="urn:microsoft.com/office/officeart/2005/8/layout/chevron2"/>
    <dgm:cxn modelId="{D4904E95-C794-4427-9B95-F0F641E750EA}" type="presOf" srcId="{3E222C5B-7C89-4D62-AF65-2757528C1354}" destId="{61819B29-29D2-4FE7-902A-7F7E5E1A62DB}" srcOrd="0" destOrd="0" presId="urn:microsoft.com/office/officeart/2005/8/layout/chevron2"/>
    <dgm:cxn modelId="{084CA999-5E15-4AA2-82A0-615531E75CE4}" type="presOf" srcId="{D7651B2F-57FA-4591-9456-3F1AAC0A1D71}" destId="{61819B29-29D2-4FE7-902A-7F7E5E1A62DB}" srcOrd="0" destOrd="2" presId="urn:microsoft.com/office/officeart/2005/8/layout/chevron2"/>
    <dgm:cxn modelId="{B58654AB-DDC2-4957-B1F8-6EA2B747C060}" srcId="{720788DD-04D5-4F85-BE48-C70046E9FE17}" destId="{94723E26-3E82-48F3-843F-8CC72D21E9D5}" srcOrd="0" destOrd="0" parTransId="{A87769FA-D8DF-4072-A6D5-9776BCA94385}" sibTransId="{EF493D15-E390-4457-8DEC-E31EEC8F4469}"/>
    <dgm:cxn modelId="{650C0AC0-10F7-496A-9E9B-1AF2B38246B8}" srcId="{52D05F81-B859-4F81-8C5D-FC5FF518829C}" destId="{D95D59ED-D532-456D-A98A-AFBE639AC81D}" srcOrd="1" destOrd="0" parTransId="{8BD770AA-5513-4D4D-8416-2C4FC01BDA56}" sibTransId="{8CB79E81-4913-4A07-BB9A-A97CCB6E61F6}"/>
    <dgm:cxn modelId="{9F2E49D1-1AFB-4431-B98B-08A53228ACF4}" srcId="{94723E26-3E82-48F3-843F-8CC72D21E9D5}" destId="{A6E27D52-3A44-4BA8-9FA1-CFCE18CF8284}" srcOrd="0" destOrd="0" parTransId="{C9D3F961-1D47-48E8-937C-8F3F43E1FA63}" sibTransId="{748ED153-C819-4622-85CC-43E36660F080}"/>
    <dgm:cxn modelId="{226C19E1-B4EC-40F0-9117-950695688D10}" type="presOf" srcId="{52D05F81-B859-4F81-8C5D-FC5FF518829C}" destId="{FF3EB656-DCE9-4430-A295-B260A583C720}" srcOrd="0" destOrd="0" presId="urn:microsoft.com/office/officeart/2005/8/layout/chevron2"/>
    <dgm:cxn modelId="{F07659E7-5D0A-4817-A2A9-667E50295843}" type="presOf" srcId="{B8061F7B-8034-4359-B4D7-15D7A649D156}" destId="{61819B29-29D2-4FE7-902A-7F7E5E1A62DB}" srcOrd="0" destOrd="1" presId="urn:microsoft.com/office/officeart/2005/8/layout/chevron2"/>
    <dgm:cxn modelId="{080BF7EC-D007-44E2-834D-DCC84CD3E043}" type="presOf" srcId="{D95D59ED-D532-456D-A98A-AFBE639AC81D}" destId="{C752040B-429B-489F-8074-C20348E43DBF}" srcOrd="0" destOrd="1" presId="urn:microsoft.com/office/officeart/2005/8/layout/chevron2"/>
    <dgm:cxn modelId="{22EE30FD-88F2-4E1F-A378-31E2B605D88F}" type="presOf" srcId="{A6E27D52-3A44-4BA8-9FA1-CFCE18CF8284}" destId="{DF9E2891-D637-44BE-BD59-11E73ADD49BE}" srcOrd="0" destOrd="0" presId="urn:microsoft.com/office/officeart/2005/8/layout/chevron2"/>
    <dgm:cxn modelId="{DFE83EFD-51C5-404A-8161-8373A495117B}" srcId="{720788DD-04D5-4F85-BE48-C70046E9FE17}" destId="{AD192BEC-94A8-4A8D-A4AA-DE765F2DAE1E}" srcOrd="2" destOrd="0" parTransId="{9C43C802-8119-4D9C-BE22-E12796C95B10}" sibTransId="{F5F180A9-863A-412E-89F6-F2A725CEC6A7}"/>
    <dgm:cxn modelId="{D9BB55F7-8937-4208-8589-7864EFCC85B3}" type="presParOf" srcId="{C1C47F70-5A32-4CEA-8964-A71E01643B47}" destId="{EF353E6E-AF28-4087-A1D0-31F7640C37F8}" srcOrd="0" destOrd="0" presId="urn:microsoft.com/office/officeart/2005/8/layout/chevron2"/>
    <dgm:cxn modelId="{4C556535-2F7D-444E-915B-05DA7DB03283}" type="presParOf" srcId="{EF353E6E-AF28-4087-A1D0-31F7640C37F8}" destId="{EFA07551-D22B-4F78-ACD5-0D29324EAB76}" srcOrd="0" destOrd="0" presId="urn:microsoft.com/office/officeart/2005/8/layout/chevron2"/>
    <dgm:cxn modelId="{3CF235A7-FD55-4CCD-9550-9DF4C6BABBCC}" type="presParOf" srcId="{EF353E6E-AF28-4087-A1D0-31F7640C37F8}" destId="{DF9E2891-D637-44BE-BD59-11E73ADD49BE}" srcOrd="1" destOrd="0" presId="urn:microsoft.com/office/officeart/2005/8/layout/chevron2"/>
    <dgm:cxn modelId="{7C87FC32-2E72-4791-9C66-3964ACC1403F}" type="presParOf" srcId="{C1C47F70-5A32-4CEA-8964-A71E01643B47}" destId="{3FC1E529-FFEC-4333-AD22-4F60940D7E1F}" srcOrd="1" destOrd="0" presId="urn:microsoft.com/office/officeart/2005/8/layout/chevron2"/>
    <dgm:cxn modelId="{42F852BF-FE1D-4FD5-BA83-51F82CFF44D6}" type="presParOf" srcId="{C1C47F70-5A32-4CEA-8964-A71E01643B47}" destId="{243BF87C-2F03-499C-8784-B189C5AB9FBF}" srcOrd="2" destOrd="0" presId="urn:microsoft.com/office/officeart/2005/8/layout/chevron2"/>
    <dgm:cxn modelId="{BAD3681F-0196-4D8F-A8C6-D3DFED12A896}" type="presParOf" srcId="{243BF87C-2F03-499C-8784-B189C5AB9FBF}" destId="{FF3EB656-DCE9-4430-A295-B260A583C720}" srcOrd="0" destOrd="0" presId="urn:microsoft.com/office/officeart/2005/8/layout/chevron2"/>
    <dgm:cxn modelId="{117DACF0-7744-448D-9A05-9CC5424D1D44}" type="presParOf" srcId="{243BF87C-2F03-499C-8784-B189C5AB9FBF}" destId="{C752040B-429B-489F-8074-C20348E43DBF}" srcOrd="1" destOrd="0" presId="urn:microsoft.com/office/officeart/2005/8/layout/chevron2"/>
    <dgm:cxn modelId="{B5E51D49-4A73-40D1-8F58-8FFC9264D5A3}" type="presParOf" srcId="{C1C47F70-5A32-4CEA-8964-A71E01643B47}" destId="{888C1248-5B06-4CD2-95A1-B735F01EEC97}" srcOrd="3" destOrd="0" presId="urn:microsoft.com/office/officeart/2005/8/layout/chevron2"/>
    <dgm:cxn modelId="{695809AA-5D1A-4916-9A1F-77DFB7E034B3}" type="presParOf" srcId="{C1C47F70-5A32-4CEA-8964-A71E01643B47}" destId="{68D9B5CD-6424-4D69-9F49-3D9F6DBFF43C}" srcOrd="4" destOrd="0" presId="urn:microsoft.com/office/officeart/2005/8/layout/chevron2"/>
    <dgm:cxn modelId="{E45DD267-E0F7-4980-9B36-1801635E97B5}" type="presParOf" srcId="{68D9B5CD-6424-4D69-9F49-3D9F6DBFF43C}" destId="{18647302-829B-4036-BDE6-444392C8F792}" srcOrd="0" destOrd="0" presId="urn:microsoft.com/office/officeart/2005/8/layout/chevron2"/>
    <dgm:cxn modelId="{FCA370EC-F6E0-4E76-9578-3BDDAEC38149}" type="presParOf" srcId="{68D9B5CD-6424-4D69-9F49-3D9F6DBFF43C}" destId="{61819B29-29D2-4FE7-902A-7F7E5E1A62DB}" srcOrd="1" destOrd="0" presId="urn:microsoft.com/office/officeart/2005/8/layout/chevron2"/>
    <dgm:cxn modelId="{1F20C376-9996-4622-990E-89861B4C9256}" type="presParOf" srcId="{C1C47F70-5A32-4CEA-8964-A71E01643B47}" destId="{4D6B59EE-8652-4CD8-AC09-0E8AC1E518AC}" srcOrd="5" destOrd="0" presId="urn:microsoft.com/office/officeart/2005/8/layout/chevron2"/>
    <dgm:cxn modelId="{29599F1D-CCE2-4B4F-BAEF-A253D93F0567}" type="presParOf" srcId="{C1C47F70-5A32-4CEA-8964-A71E01643B47}" destId="{EE9A5E24-926D-46E1-91EF-C3370BE6A849}" srcOrd="6" destOrd="0" presId="urn:microsoft.com/office/officeart/2005/8/layout/chevron2"/>
    <dgm:cxn modelId="{E8CA882B-6073-437F-A843-5668F538A821}" type="presParOf" srcId="{EE9A5E24-926D-46E1-91EF-C3370BE6A849}" destId="{7178BA2B-1740-4077-9DC1-55769684B527}" srcOrd="0" destOrd="0" presId="urn:microsoft.com/office/officeart/2005/8/layout/chevron2"/>
    <dgm:cxn modelId="{6B503A83-966A-414A-B74A-2CCC9454E2E8}" type="presParOf" srcId="{EE9A5E24-926D-46E1-91EF-C3370BE6A849}" destId="{F3E87611-FA78-4DE2-B298-577998174CD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0788DD-04D5-4F85-BE48-C70046E9FE17}" type="doc">
      <dgm:prSet loTypeId="urn:microsoft.com/office/officeart/2005/8/layout/chevron2" loCatId="process" qsTypeId="urn:microsoft.com/office/officeart/2005/8/quickstyle/simple1" qsCatId="simple" csTypeId="urn:microsoft.com/office/officeart/2005/8/colors/accent6_4" csCatId="accent6" phldr="1"/>
      <dgm:spPr/>
      <dgm:t>
        <a:bodyPr/>
        <a:lstStyle/>
        <a:p>
          <a:endParaRPr lang="en-US"/>
        </a:p>
      </dgm:t>
    </dgm:pt>
    <dgm:pt modelId="{94723E26-3E82-48F3-843F-8CC72D21E9D5}">
      <dgm:prSet phldrT="[Text]" phldr="0"/>
      <dgm:spPr/>
      <dgm:t>
        <a:bodyPr/>
        <a:lstStyle/>
        <a:p>
          <a:pPr rtl="0"/>
          <a:r>
            <a:rPr lang="en-US" dirty="0">
              <a:latin typeface="Aptos"/>
            </a:rPr>
            <a:t>Initiate Front Door Contact</a:t>
          </a:r>
          <a:endParaRPr lang="en-US" dirty="0"/>
        </a:p>
      </dgm:t>
    </dgm:pt>
    <dgm:pt modelId="{A87769FA-D8DF-4072-A6D5-9776BCA94385}" type="parTrans" cxnId="{B58654AB-DDC2-4957-B1F8-6EA2B747C060}">
      <dgm:prSet/>
      <dgm:spPr/>
      <dgm:t>
        <a:bodyPr/>
        <a:lstStyle/>
        <a:p>
          <a:endParaRPr lang="en-US"/>
        </a:p>
      </dgm:t>
    </dgm:pt>
    <dgm:pt modelId="{EF493D15-E390-4457-8DEC-E31EEC8F4469}" type="sibTrans" cxnId="{B58654AB-DDC2-4957-B1F8-6EA2B747C060}">
      <dgm:prSet/>
      <dgm:spPr/>
      <dgm:t>
        <a:bodyPr/>
        <a:lstStyle/>
        <a:p>
          <a:endParaRPr lang="en-US"/>
        </a:p>
      </dgm:t>
    </dgm:pt>
    <dgm:pt modelId="{A6E27D52-3A44-4BA8-9FA1-CFCE18CF8284}">
      <dgm:prSet phldrT="[Text]" phldr="0" custT="1"/>
      <dgm:spPr/>
      <dgm:t>
        <a:bodyPr/>
        <a:lstStyle/>
        <a:p>
          <a:pPr rtl="0"/>
          <a:r>
            <a:rPr lang="en-US" sz="1200" dirty="0">
              <a:latin typeface="Abadi" panose="020B0604020104020204" pitchFamily="34" charset="0"/>
            </a:rPr>
            <a:t>Call 866-946-9733 for a Front Door Facilitator.</a:t>
          </a:r>
        </a:p>
      </dgm:t>
    </dgm:pt>
    <dgm:pt modelId="{C9D3F961-1D47-48E8-937C-8F3F43E1FA63}" type="parTrans" cxnId="{9F2E49D1-1AFB-4431-B98B-08A53228ACF4}">
      <dgm:prSet/>
      <dgm:spPr/>
      <dgm:t>
        <a:bodyPr/>
        <a:lstStyle/>
        <a:p>
          <a:endParaRPr lang="en-US"/>
        </a:p>
      </dgm:t>
    </dgm:pt>
    <dgm:pt modelId="{748ED153-C819-4622-85CC-43E36660F080}" type="sibTrans" cxnId="{9F2E49D1-1AFB-4431-B98B-08A53228ACF4}">
      <dgm:prSet/>
      <dgm:spPr/>
      <dgm:t>
        <a:bodyPr/>
        <a:lstStyle/>
        <a:p>
          <a:endParaRPr lang="en-US"/>
        </a:p>
      </dgm:t>
    </dgm:pt>
    <dgm:pt modelId="{AD2EE92F-2A12-49CE-98BE-6418EA169D60}">
      <dgm:prSet phldrT="[Text]" phldr="0" custT="1"/>
      <dgm:spPr/>
      <dgm:t>
        <a:bodyPr/>
        <a:lstStyle/>
        <a:p>
          <a:pPr rtl="0"/>
          <a:r>
            <a:rPr lang="en-US" sz="1200" dirty="0">
              <a:latin typeface="Abadi" panose="020B0604020104020204" pitchFamily="34" charset="0"/>
            </a:rPr>
            <a:t>Front Door Facilitator will assist in contacting a Care Manager Provider</a:t>
          </a:r>
          <a:r>
            <a:rPr lang="en-US" sz="900" dirty="0">
              <a:latin typeface="Abadi" panose="020B0604020104020204" pitchFamily="34" charset="0"/>
            </a:rPr>
            <a:t>.</a:t>
          </a:r>
        </a:p>
      </dgm:t>
    </dgm:pt>
    <dgm:pt modelId="{B60FA72C-DCCA-4A5F-9EBB-C2448058ACD2}" type="parTrans" cxnId="{75443E03-4BC9-4BCF-97DA-EF416A46AF9B}">
      <dgm:prSet/>
      <dgm:spPr/>
      <dgm:t>
        <a:bodyPr/>
        <a:lstStyle/>
        <a:p>
          <a:endParaRPr lang="en-US"/>
        </a:p>
      </dgm:t>
    </dgm:pt>
    <dgm:pt modelId="{293963AC-33E7-4711-8A50-8ABCEA109432}" type="sibTrans" cxnId="{75443E03-4BC9-4BCF-97DA-EF416A46AF9B}">
      <dgm:prSet/>
      <dgm:spPr/>
      <dgm:t>
        <a:bodyPr/>
        <a:lstStyle/>
        <a:p>
          <a:endParaRPr lang="en-US"/>
        </a:p>
      </dgm:t>
    </dgm:pt>
    <dgm:pt modelId="{52D05F81-B859-4F81-8C5D-FC5FF518829C}">
      <dgm:prSet phldrT="[Text]" phldr="0"/>
      <dgm:spPr/>
      <dgm:t>
        <a:bodyPr/>
        <a:lstStyle/>
        <a:p>
          <a:pPr rtl="0"/>
          <a:r>
            <a:rPr lang="en-US" dirty="0">
              <a:latin typeface="Aptos"/>
            </a:rPr>
            <a:t>Proof of Eligibility</a:t>
          </a:r>
          <a:endParaRPr lang="en-US" dirty="0"/>
        </a:p>
      </dgm:t>
    </dgm:pt>
    <dgm:pt modelId="{1F515E8B-7329-48B9-95DC-F234DC431EAE}" type="parTrans" cxnId="{32C2105E-13AA-4D3D-ADCF-A8E7AC1C30E8}">
      <dgm:prSet/>
      <dgm:spPr/>
      <dgm:t>
        <a:bodyPr/>
        <a:lstStyle/>
        <a:p>
          <a:endParaRPr lang="en-US"/>
        </a:p>
      </dgm:t>
    </dgm:pt>
    <dgm:pt modelId="{D76BC13F-8381-4660-8B3B-CC88CAFE8EAA}" type="sibTrans" cxnId="{32C2105E-13AA-4D3D-ADCF-A8E7AC1C30E8}">
      <dgm:prSet/>
      <dgm:spPr/>
      <dgm:t>
        <a:bodyPr/>
        <a:lstStyle/>
        <a:p>
          <a:endParaRPr lang="en-US"/>
        </a:p>
      </dgm:t>
    </dgm:pt>
    <dgm:pt modelId="{A0CD96DD-0517-45AD-A675-191724CEC302}">
      <dgm:prSet phldrT="[Text]" phldr="0" custT="1"/>
      <dgm:spPr/>
      <dgm:t>
        <a:bodyPr/>
        <a:lstStyle/>
        <a:p>
          <a:pPr rtl="0"/>
          <a:r>
            <a:rPr lang="en-US" sz="1200" dirty="0">
              <a:latin typeface="Abadi" panose="020B0604020104020204" pitchFamily="34" charset="0"/>
            </a:rPr>
            <a:t>Documents are submitted to  OPWDD to  review  for  Eligibility to receive services. </a:t>
          </a:r>
        </a:p>
      </dgm:t>
    </dgm:pt>
    <dgm:pt modelId="{804829FE-0C98-43D3-89A1-6EA57FF9122E}" type="parTrans" cxnId="{88C79978-03B7-4D04-B5B6-41B3D9C8D506}">
      <dgm:prSet/>
      <dgm:spPr/>
      <dgm:t>
        <a:bodyPr/>
        <a:lstStyle/>
        <a:p>
          <a:endParaRPr lang="en-US"/>
        </a:p>
      </dgm:t>
    </dgm:pt>
    <dgm:pt modelId="{A5EE3FB8-B34D-410B-A161-B470B1B6CF36}" type="sibTrans" cxnId="{88C79978-03B7-4D04-B5B6-41B3D9C8D506}">
      <dgm:prSet/>
      <dgm:spPr/>
      <dgm:t>
        <a:bodyPr/>
        <a:lstStyle/>
        <a:p>
          <a:endParaRPr lang="en-US"/>
        </a:p>
      </dgm:t>
    </dgm:pt>
    <dgm:pt modelId="{362F8AFA-A49B-410F-B996-9655DA2C8512}">
      <dgm:prSet phldrT="[Text]" phldr="0" custT="1"/>
      <dgm:spPr/>
      <dgm:t>
        <a:bodyPr/>
        <a:lstStyle/>
        <a:p>
          <a:pPr rtl="0"/>
          <a:r>
            <a:rPr lang="en-US" sz="1200" dirty="0">
              <a:latin typeface="Abadi" panose="020B0604020104020204" pitchFamily="34" charset="0"/>
            </a:rPr>
            <a:t>Care Managers will help find and schedule appointments for these reports, as well as submit any required documents</a:t>
          </a:r>
          <a:r>
            <a:rPr lang="en-US" sz="600" dirty="0">
              <a:latin typeface="Abadi" panose="020B0604020104020204" pitchFamily="34" charset="0"/>
            </a:rPr>
            <a:t>.</a:t>
          </a:r>
        </a:p>
      </dgm:t>
    </dgm:pt>
    <dgm:pt modelId="{591238AA-ADA3-4E04-ABB3-F9AEF9CC1A1A}" type="parTrans" cxnId="{278ABDDD-EE0E-452E-9315-F5C7B02ADB7A}">
      <dgm:prSet/>
      <dgm:spPr/>
      <dgm:t>
        <a:bodyPr/>
        <a:lstStyle/>
        <a:p>
          <a:endParaRPr lang="en-US"/>
        </a:p>
      </dgm:t>
    </dgm:pt>
    <dgm:pt modelId="{E6590BF5-15FB-44F9-B04D-195F15092887}" type="sibTrans" cxnId="{278ABDDD-EE0E-452E-9315-F5C7B02ADB7A}">
      <dgm:prSet/>
      <dgm:spPr/>
      <dgm:t>
        <a:bodyPr/>
        <a:lstStyle/>
        <a:p>
          <a:endParaRPr lang="en-US"/>
        </a:p>
      </dgm:t>
    </dgm:pt>
    <dgm:pt modelId="{AD192BEC-94A8-4A8D-A4AA-DE765F2DAE1E}">
      <dgm:prSet phldrT="[Text]" phldr="0"/>
      <dgm:spPr/>
      <dgm:t>
        <a:bodyPr/>
        <a:lstStyle/>
        <a:p>
          <a:pPr rtl="0"/>
          <a:r>
            <a:rPr lang="en-US" dirty="0">
              <a:latin typeface="Aptos"/>
            </a:rPr>
            <a:t>Request of Services to OPWDD</a:t>
          </a:r>
        </a:p>
      </dgm:t>
    </dgm:pt>
    <dgm:pt modelId="{9C43C802-8119-4D9C-BE22-E12796C95B10}" type="parTrans" cxnId="{DFE83EFD-51C5-404A-8161-8373A495117B}">
      <dgm:prSet/>
      <dgm:spPr/>
      <dgm:t>
        <a:bodyPr/>
        <a:lstStyle/>
        <a:p>
          <a:endParaRPr lang="en-US"/>
        </a:p>
      </dgm:t>
    </dgm:pt>
    <dgm:pt modelId="{F5F180A9-863A-412E-89F6-F2A725CEC6A7}" type="sibTrans" cxnId="{DFE83EFD-51C5-404A-8161-8373A495117B}">
      <dgm:prSet/>
      <dgm:spPr/>
      <dgm:t>
        <a:bodyPr/>
        <a:lstStyle/>
        <a:p>
          <a:endParaRPr lang="en-US"/>
        </a:p>
      </dgm:t>
    </dgm:pt>
    <dgm:pt modelId="{3E222C5B-7C89-4D62-AF65-2757528C1354}">
      <dgm:prSet phldrT="[Text]" phldr="0" custT="1"/>
      <dgm:spPr/>
      <dgm:t>
        <a:bodyPr/>
        <a:lstStyle/>
        <a:p>
          <a:pPr rtl="0"/>
          <a:r>
            <a:rPr lang="en-US" sz="1200" dirty="0">
              <a:latin typeface="Abadi" panose="020B0604020104020204" pitchFamily="34" charset="0"/>
            </a:rPr>
            <a:t>Once approved for OPWDD services, your Care Manager will submit a request of services that you would like to receive. This includes, Day habilitation, Respite, Employment  ETC.  </a:t>
          </a:r>
        </a:p>
      </dgm:t>
    </dgm:pt>
    <dgm:pt modelId="{AAAF94BB-8BC3-49A5-910A-DC5D710F07FA}" type="parTrans" cxnId="{AFA04C06-E133-400A-9152-80245225C313}">
      <dgm:prSet/>
      <dgm:spPr/>
      <dgm:t>
        <a:bodyPr/>
        <a:lstStyle/>
        <a:p>
          <a:endParaRPr lang="en-US"/>
        </a:p>
      </dgm:t>
    </dgm:pt>
    <dgm:pt modelId="{0AC26270-F160-469B-8948-754B4B05A1CE}" type="sibTrans" cxnId="{AFA04C06-E133-400A-9152-80245225C313}">
      <dgm:prSet/>
      <dgm:spPr/>
      <dgm:t>
        <a:bodyPr/>
        <a:lstStyle/>
        <a:p>
          <a:endParaRPr lang="en-US"/>
        </a:p>
      </dgm:t>
    </dgm:pt>
    <dgm:pt modelId="{D7651B2F-57FA-4591-9456-3F1AAC0A1D71}">
      <dgm:prSet phldrT="[Text]" phldr="0" custT="1"/>
      <dgm:spPr/>
      <dgm:t>
        <a:bodyPr/>
        <a:lstStyle/>
        <a:p>
          <a:pPr rtl="0"/>
          <a:r>
            <a:rPr lang="en-US" sz="1200" dirty="0">
              <a:latin typeface="Abadi" panose="020B0604020104020204" pitchFamily="34" charset="0"/>
            </a:rPr>
            <a:t>OPWDD will inform the approved services through a Notice of Decision.</a:t>
          </a:r>
        </a:p>
      </dgm:t>
    </dgm:pt>
    <dgm:pt modelId="{93C7F5EF-FD44-4E42-B783-F80991326461}" type="parTrans" cxnId="{55B6800F-884B-4187-9873-6585CF2BFCC3}">
      <dgm:prSet/>
      <dgm:spPr/>
      <dgm:t>
        <a:bodyPr/>
        <a:lstStyle/>
        <a:p>
          <a:endParaRPr lang="en-US"/>
        </a:p>
      </dgm:t>
    </dgm:pt>
    <dgm:pt modelId="{9A3DFE1C-F775-4F3C-A746-8E3A71BCB22F}" type="sibTrans" cxnId="{55B6800F-884B-4187-9873-6585CF2BFCC3}">
      <dgm:prSet/>
      <dgm:spPr/>
      <dgm:t>
        <a:bodyPr/>
        <a:lstStyle/>
        <a:p>
          <a:endParaRPr lang="en-US"/>
        </a:p>
      </dgm:t>
    </dgm:pt>
    <dgm:pt modelId="{A85ADF38-412A-44D3-B1FB-8004B7E2FF4C}">
      <dgm:prSet/>
      <dgm:spPr/>
      <dgm:t>
        <a:bodyPr/>
        <a:lstStyle/>
        <a:p>
          <a:r>
            <a:rPr lang="en-US" dirty="0"/>
            <a:t>Assessments and  Planning </a:t>
          </a:r>
        </a:p>
      </dgm:t>
    </dgm:pt>
    <dgm:pt modelId="{A88348AA-C72A-4ABA-940E-3AD6C767935A}" type="parTrans" cxnId="{B8B02D74-D6CE-4710-9A6A-EF219FA74380}">
      <dgm:prSet/>
      <dgm:spPr/>
      <dgm:t>
        <a:bodyPr/>
        <a:lstStyle/>
        <a:p>
          <a:endParaRPr lang="en-US"/>
        </a:p>
      </dgm:t>
    </dgm:pt>
    <dgm:pt modelId="{8EB3E1CD-7864-422F-B0DD-23FE568EA732}" type="sibTrans" cxnId="{B8B02D74-D6CE-4710-9A6A-EF219FA74380}">
      <dgm:prSet/>
      <dgm:spPr/>
      <dgm:t>
        <a:bodyPr/>
        <a:lstStyle/>
        <a:p>
          <a:endParaRPr lang="en-US"/>
        </a:p>
      </dgm:t>
    </dgm:pt>
    <dgm:pt modelId="{B86A9E9E-A46D-4C71-8404-7C5E33C00961}">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Placement or follow up</a:t>
          </a:r>
        </a:p>
        <a:p>
          <a:pPr marL="0" lvl="0" defTabSz="222250">
            <a:lnSpc>
              <a:spcPct val="90000"/>
            </a:lnSpc>
            <a:spcBef>
              <a:spcPct val="0"/>
            </a:spcBef>
            <a:spcAft>
              <a:spcPct val="35000"/>
            </a:spcAft>
            <a:buNone/>
          </a:pPr>
          <a:endParaRPr lang="en-US" dirty="0"/>
        </a:p>
      </dgm:t>
    </dgm:pt>
    <dgm:pt modelId="{A9F8AECF-3B19-4283-8113-CFF1B8BB9FE6}" type="parTrans" cxnId="{00286AEF-09A0-4BBA-B84E-F899E58D7A92}">
      <dgm:prSet/>
      <dgm:spPr/>
      <dgm:t>
        <a:bodyPr/>
        <a:lstStyle/>
        <a:p>
          <a:endParaRPr lang="en-US"/>
        </a:p>
      </dgm:t>
    </dgm:pt>
    <dgm:pt modelId="{6A19EEF8-AD05-4928-BEC4-605E8EB8C31C}" type="sibTrans" cxnId="{00286AEF-09A0-4BBA-B84E-F899E58D7A92}">
      <dgm:prSet/>
      <dgm:spPr/>
      <dgm:t>
        <a:bodyPr/>
        <a:lstStyle/>
        <a:p>
          <a:endParaRPr lang="en-US"/>
        </a:p>
      </dgm:t>
    </dgm:pt>
    <dgm:pt modelId="{E5A73B11-9F82-4FC1-961B-8AABBBA15E9B}">
      <dgm:prSe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t> </a:t>
          </a:r>
          <a:r>
            <a:rPr lang="en-US" sz="1200" dirty="0">
              <a:latin typeface="Abadi" panose="020B0604020104020204" pitchFamily="34" charset="0"/>
            </a:rPr>
            <a:t>Care manager will assist  person supported to identify appropriate programs and make referral for OPWDD funded employment services (ETP, Community Based Pre-vocational, or Pathway to Employment) to an approved service provider. </a:t>
          </a:r>
        </a:p>
        <a:p>
          <a:pPr>
            <a:buFont typeface="Arial" panose="020B0604020202020204" pitchFamily="34" charset="0"/>
            <a:buChar char="•"/>
          </a:pPr>
          <a:r>
            <a:rPr lang="en-US" sz="1200" dirty="0">
              <a:latin typeface="Abadi" panose="020B0604020104020204" pitchFamily="34" charset="0"/>
            </a:rPr>
            <a:t>Staff  complete intake meeting  to discuss service types then determine plan for long term  supported employment and funding source</a:t>
          </a:r>
        </a:p>
        <a:p>
          <a:r>
            <a:rPr lang="en-US" sz="1200" dirty="0">
              <a:latin typeface="Abadi" panose="020B0604020104020204" pitchFamily="34" charset="0"/>
            </a:rPr>
            <a:t>Staff provides job readiness activities, discovery and/or training based  approved OPWDD services </a:t>
          </a:r>
        </a:p>
        <a:p>
          <a:pPr marL="57150" lvl="1" indent="0" defTabSz="488950">
            <a:lnSpc>
              <a:spcPct val="90000"/>
            </a:lnSpc>
            <a:spcBef>
              <a:spcPct val="0"/>
            </a:spcBef>
            <a:spcAft>
              <a:spcPct val="15000"/>
            </a:spcAft>
          </a:pPr>
          <a:endParaRPr lang="en-US" sz="600" dirty="0"/>
        </a:p>
      </dgm:t>
    </dgm:pt>
    <dgm:pt modelId="{6DD149B7-2599-4F49-A693-915276CC2EB7}" type="parTrans" cxnId="{342BB09E-D7F1-4F53-8A84-934B1CD9CBAF}">
      <dgm:prSet/>
      <dgm:spPr/>
      <dgm:t>
        <a:bodyPr/>
        <a:lstStyle/>
        <a:p>
          <a:endParaRPr lang="en-US"/>
        </a:p>
      </dgm:t>
    </dgm:pt>
    <dgm:pt modelId="{42857E47-9ED8-4F8F-9233-668B2BE1A9E9}" type="sibTrans" cxnId="{342BB09E-D7F1-4F53-8A84-934B1CD9CBAF}">
      <dgm:prSet/>
      <dgm:spPr/>
      <dgm:t>
        <a:bodyPr/>
        <a:lstStyle/>
        <a:p>
          <a:endParaRPr lang="en-US"/>
        </a:p>
      </dgm:t>
    </dgm:pt>
    <dgm:pt modelId="{306C9272-4CF6-4087-B6E0-CCD9D13E95A8}">
      <dgm:prSet/>
      <dgm:spPr/>
      <dgm:t>
        <a:bodyPr/>
        <a:lstStyle/>
        <a:p>
          <a:r>
            <a:rPr lang="en-US" sz="1200" dirty="0">
              <a:latin typeface="Abadi" panose="020B0604020104020204" pitchFamily="34" charset="0"/>
            </a:rPr>
            <a:t>Ideally, after a person completes these steps, they  will  be successful in obtaining a  job. </a:t>
          </a:r>
          <a:endParaRPr lang="en-US" sz="900" dirty="0">
            <a:latin typeface="Abadi" panose="020B0604020104020204" pitchFamily="34" charset="0"/>
          </a:endParaRPr>
        </a:p>
      </dgm:t>
    </dgm:pt>
    <dgm:pt modelId="{268EE322-3D8A-4E33-8E65-4AC2CAB7E36E}" type="parTrans" cxnId="{C24A1CA0-77D0-4781-9A8F-1363073A209D}">
      <dgm:prSet/>
      <dgm:spPr/>
      <dgm:t>
        <a:bodyPr/>
        <a:lstStyle/>
        <a:p>
          <a:endParaRPr lang="en-US"/>
        </a:p>
      </dgm:t>
    </dgm:pt>
    <dgm:pt modelId="{DB5E2CDE-30E1-4F05-B072-004E71E558B7}" type="sibTrans" cxnId="{C24A1CA0-77D0-4781-9A8F-1363073A209D}">
      <dgm:prSet/>
      <dgm:spPr/>
      <dgm:t>
        <a:bodyPr/>
        <a:lstStyle/>
        <a:p>
          <a:endParaRPr lang="en-US"/>
        </a:p>
      </dgm:t>
    </dgm:pt>
    <dgm:pt modelId="{D5004D14-3513-46E1-B705-2EBD97AF57B6}">
      <dgm:prSet custT="1"/>
      <dgm:spPr/>
      <dgm:t>
        <a:bodyPr/>
        <a:lstStyle/>
        <a:p>
          <a:r>
            <a:rPr lang="en-US" sz="1200" dirty="0">
              <a:latin typeface="Abadi" panose="020B0604020104020204" pitchFamily="34" charset="0"/>
            </a:rPr>
            <a:t>If  Job placement is successful, staff  provide long term supports based on authorizations, eligibility and level of support needed ( SEMP- Intensive or Extended)</a:t>
          </a:r>
        </a:p>
      </dgm:t>
    </dgm:pt>
    <dgm:pt modelId="{A5FF870C-F935-4664-BE6F-6EC72C954967}" type="parTrans" cxnId="{CDF7B467-7949-41F6-8904-9D4ABD479513}">
      <dgm:prSet/>
      <dgm:spPr/>
      <dgm:t>
        <a:bodyPr/>
        <a:lstStyle/>
        <a:p>
          <a:endParaRPr lang="en-US"/>
        </a:p>
      </dgm:t>
    </dgm:pt>
    <dgm:pt modelId="{FA66286E-2177-456E-928C-DDED2768BFC5}" type="sibTrans" cxnId="{CDF7B467-7949-41F6-8904-9D4ABD479513}">
      <dgm:prSet/>
      <dgm:spPr/>
      <dgm:t>
        <a:bodyPr/>
        <a:lstStyle/>
        <a:p>
          <a:endParaRPr lang="en-US"/>
        </a:p>
      </dgm:t>
    </dgm:pt>
    <dgm:pt modelId="{764A6D3D-2EBA-49FA-B060-DCAFA16A2AB9}">
      <dgm:prSet custT="1"/>
      <dgm:spPr/>
      <dgm:t>
        <a:bodyPr/>
        <a:lstStyle/>
        <a:p>
          <a:r>
            <a:rPr lang="en-US" sz="1200" dirty="0">
              <a:latin typeface="Abadi" panose="020B0604020104020204" pitchFamily="34" charset="0"/>
            </a:rPr>
            <a:t>If  job placement is undetermined at this step, staff provide additional service options that would support someone in their long-term goal for employment ex: Day  Hab, another discovery-based services. </a:t>
          </a:r>
        </a:p>
      </dgm:t>
    </dgm:pt>
    <dgm:pt modelId="{AC5AC86B-AD4A-42FD-AB2D-518CF1BDB2A9}" type="parTrans" cxnId="{F6F9D345-7191-4E58-81C5-9AE0A8599CE5}">
      <dgm:prSet/>
      <dgm:spPr/>
      <dgm:t>
        <a:bodyPr/>
        <a:lstStyle/>
        <a:p>
          <a:endParaRPr lang="en-US"/>
        </a:p>
      </dgm:t>
    </dgm:pt>
    <dgm:pt modelId="{A1F4AEEC-5411-46E2-950F-BFAC7F19B568}" type="sibTrans" cxnId="{F6F9D345-7191-4E58-81C5-9AE0A8599CE5}">
      <dgm:prSet/>
      <dgm:spPr/>
      <dgm:t>
        <a:bodyPr/>
        <a:lstStyle/>
        <a:p>
          <a:endParaRPr lang="en-US"/>
        </a:p>
      </dgm:t>
    </dgm:pt>
    <dgm:pt modelId="{E616319E-DDEB-4D5D-B68B-F3B2CEF9F20C}">
      <dgm:prSet phldrT="[Text]" phldr="0" custT="1"/>
      <dgm:spPr/>
      <dgm:t>
        <a:bodyPr/>
        <a:lstStyle/>
        <a:p>
          <a:pPr rtl="0"/>
          <a:r>
            <a:rPr lang="en-US" sz="1200" dirty="0">
              <a:latin typeface="Abadi" panose="020B0604020104020204" pitchFamily="34" charset="0"/>
            </a:rPr>
            <a:t>Psychological, Psychosocial, Medical and any document that supports the disability started before 22.</a:t>
          </a:r>
        </a:p>
      </dgm:t>
    </dgm:pt>
    <dgm:pt modelId="{346FA764-4CC7-43DE-A546-54F0EBEC0B57}" type="parTrans" cxnId="{35059561-E6B7-44C1-929F-551C21CD6F22}">
      <dgm:prSet/>
      <dgm:spPr/>
    </dgm:pt>
    <dgm:pt modelId="{527567EF-0243-4615-AA10-B9E5A219C429}" type="sibTrans" cxnId="{35059561-E6B7-44C1-929F-551C21CD6F22}">
      <dgm:prSet/>
      <dgm:spPr/>
    </dgm:pt>
    <dgm:pt modelId="{FB053D24-C6BD-4388-A104-C058C6DBEE89}">
      <dgm:prSet phldrT="[Text]" phldr="0" custT="1"/>
      <dgm:spPr/>
      <dgm:t>
        <a:bodyPr/>
        <a:lstStyle/>
        <a:p>
          <a:pPr rtl="0"/>
          <a:r>
            <a:rPr lang="en-US" sz="1200" dirty="0">
              <a:latin typeface="Abadi" panose="020B0604020104020204" pitchFamily="34" charset="0"/>
            </a:rPr>
            <a:t>Select a  Care Coordination Organization- provider. ( ACA, Tri-County, Care Design) </a:t>
          </a:r>
        </a:p>
      </dgm:t>
    </dgm:pt>
    <dgm:pt modelId="{61C09DA8-E006-4A4B-8D0D-34F04A7C2CE4}" type="parTrans" cxnId="{E7544F24-791F-4296-80F3-ADB49FFEED3A}">
      <dgm:prSet/>
      <dgm:spPr/>
    </dgm:pt>
    <dgm:pt modelId="{41450411-FDA6-485B-AFD2-75C3181CFA98}" type="sibTrans" cxnId="{E7544F24-791F-4296-80F3-ADB49FFEED3A}">
      <dgm:prSet/>
      <dgm:spPr/>
    </dgm:pt>
    <dgm:pt modelId="{036A5AA4-7E6A-4EC3-B8D0-B6B4D81B3FEB}">
      <dgm:prSet phldrT="[Text]" phldr="0" custT="1"/>
      <dgm:spPr/>
      <dgm:t>
        <a:bodyPr/>
        <a:lstStyle/>
        <a:p>
          <a:r>
            <a:rPr lang="en-US" sz="1200" dirty="0">
              <a:latin typeface="Abadi" panose="020B0604020104020204" pitchFamily="34" charset="0"/>
            </a:rPr>
            <a:t>If eligibility &amp; service authorization denied: explore other options for supported employment services such as  ACCES- VR, DOH or DYCD. </a:t>
          </a:r>
        </a:p>
      </dgm:t>
    </dgm:pt>
    <dgm:pt modelId="{149D7B75-4002-4D03-B812-2E31ECBD2915}" type="parTrans" cxnId="{3DD2BC40-C124-4554-991D-0ACE5216D185}">
      <dgm:prSet/>
      <dgm:spPr/>
    </dgm:pt>
    <dgm:pt modelId="{E4C6D892-38DE-43E3-89E7-A7754265B4C2}" type="sibTrans" cxnId="{3DD2BC40-C124-4554-991D-0ACE5216D185}">
      <dgm:prSet/>
      <dgm:spPr/>
    </dgm:pt>
    <dgm:pt modelId="{C1C47F70-5A32-4CEA-8964-A71E01643B47}" type="pres">
      <dgm:prSet presAssocID="{720788DD-04D5-4F85-BE48-C70046E9FE17}" presName="linearFlow" presStyleCnt="0">
        <dgm:presLayoutVars>
          <dgm:dir/>
          <dgm:animLvl val="lvl"/>
          <dgm:resizeHandles val="exact"/>
        </dgm:presLayoutVars>
      </dgm:prSet>
      <dgm:spPr/>
    </dgm:pt>
    <dgm:pt modelId="{EF353E6E-AF28-4087-A1D0-31F7640C37F8}" type="pres">
      <dgm:prSet presAssocID="{94723E26-3E82-48F3-843F-8CC72D21E9D5}" presName="composite" presStyleCnt="0"/>
      <dgm:spPr/>
    </dgm:pt>
    <dgm:pt modelId="{EFA07551-D22B-4F78-ACD5-0D29324EAB76}" type="pres">
      <dgm:prSet presAssocID="{94723E26-3E82-48F3-843F-8CC72D21E9D5}" presName="parentText" presStyleLbl="alignNode1" presStyleIdx="0" presStyleCnt="5" custLinFactNeighborX="-6616">
        <dgm:presLayoutVars>
          <dgm:chMax val="1"/>
          <dgm:bulletEnabled val="1"/>
        </dgm:presLayoutVars>
      </dgm:prSet>
      <dgm:spPr/>
    </dgm:pt>
    <dgm:pt modelId="{DF9E2891-D637-44BE-BD59-11E73ADD49BE}" type="pres">
      <dgm:prSet presAssocID="{94723E26-3E82-48F3-843F-8CC72D21E9D5}" presName="descendantText" presStyleLbl="alignAcc1" presStyleIdx="0" presStyleCnt="5">
        <dgm:presLayoutVars>
          <dgm:bulletEnabled val="1"/>
        </dgm:presLayoutVars>
      </dgm:prSet>
      <dgm:spPr/>
    </dgm:pt>
    <dgm:pt modelId="{3FC1E529-FFEC-4333-AD22-4F60940D7E1F}" type="pres">
      <dgm:prSet presAssocID="{EF493D15-E390-4457-8DEC-E31EEC8F4469}" presName="sp" presStyleCnt="0"/>
      <dgm:spPr/>
    </dgm:pt>
    <dgm:pt modelId="{243BF87C-2F03-499C-8784-B189C5AB9FBF}" type="pres">
      <dgm:prSet presAssocID="{52D05F81-B859-4F81-8C5D-FC5FF518829C}" presName="composite" presStyleCnt="0"/>
      <dgm:spPr/>
    </dgm:pt>
    <dgm:pt modelId="{FF3EB656-DCE9-4430-A295-B260A583C720}" type="pres">
      <dgm:prSet presAssocID="{52D05F81-B859-4F81-8C5D-FC5FF518829C}" presName="parentText" presStyleLbl="alignNode1" presStyleIdx="1" presStyleCnt="5">
        <dgm:presLayoutVars>
          <dgm:chMax val="1"/>
          <dgm:bulletEnabled val="1"/>
        </dgm:presLayoutVars>
      </dgm:prSet>
      <dgm:spPr/>
    </dgm:pt>
    <dgm:pt modelId="{C752040B-429B-489F-8074-C20348E43DBF}" type="pres">
      <dgm:prSet presAssocID="{52D05F81-B859-4F81-8C5D-FC5FF518829C}" presName="descendantText" presStyleLbl="alignAcc1" presStyleIdx="1" presStyleCnt="5">
        <dgm:presLayoutVars>
          <dgm:bulletEnabled val="1"/>
        </dgm:presLayoutVars>
      </dgm:prSet>
      <dgm:spPr/>
    </dgm:pt>
    <dgm:pt modelId="{888C1248-5B06-4CD2-95A1-B735F01EEC97}" type="pres">
      <dgm:prSet presAssocID="{D76BC13F-8381-4660-8B3B-CC88CAFE8EAA}" presName="sp" presStyleCnt="0"/>
      <dgm:spPr/>
    </dgm:pt>
    <dgm:pt modelId="{68D9B5CD-6424-4D69-9F49-3D9F6DBFF43C}" type="pres">
      <dgm:prSet presAssocID="{AD192BEC-94A8-4A8D-A4AA-DE765F2DAE1E}" presName="composite" presStyleCnt="0"/>
      <dgm:spPr/>
    </dgm:pt>
    <dgm:pt modelId="{18647302-829B-4036-BDE6-444392C8F792}" type="pres">
      <dgm:prSet presAssocID="{AD192BEC-94A8-4A8D-A4AA-DE765F2DAE1E}" presName="parentText" presStyleLbl="alignNode1" presStyleIdx="2" presStyleCnt="5">
        <dgm:presLayoutVars>
          <dgm:chMax val="1"/>
          <dgm:bulletEnabled val="1"/>
        </dgm:presLayoutVars>
      </dgm:prSet>
      <dgm:spPr/>
    </dgm:pt>
    <dgm:pt modelId="{61819B29-29D2-4FE7-902A-7F7E5E1A62DB}" type="pres">
      <dgm:prSet presAssocID="{AD192BEC-94A8-4A8D-A4AA-DE765F2DAE1E}" presName="descendantText" presStyleLbl="alignAcc1" presStyleIdx="2" presStyleCnt="5">
        <dgm:presLayoutVars>
          <dgm:bulletEnabled val="1"/>
        </dgm:presLayoutVars>
      </dgm:prSet>
      <dgm:spPr/>
    </dgm:pt>
    <dgm:pt modelId="{F6E184C5-7348-4669-8DC8-110348E55C3E}" type="pres">
      <dgm:prSet presAssocID="{F5F180A9-863A-412E-89F6-F2A725CEC6A7}" presName="sp" presStyleCnt="0"/>
      <dgm:spPr/>
    </dgm:pt>
    <dgm:pt modelId="{5767ADA6-1DB3-45C7-8ED6-379AD224C77D}" type="pres">
      <dgm:prSet presAssocID="{A85ADF38-412A-44D3-B1FB-8004B7E2FF4C}" presName="composite" presStyleCnt="0"/>
      <dgm:spPr/>
    </dgm:pt>
    <dgm:pt modelId="{518C2439-21CC-4500-AB93-05F060340784}" type="pres">
      <dgm:prSet presAssocID="{A85ADF38-412A-44D3-B1FB-8004B7E2FF4C}" presName="parentText" presStyleLbl="alignNode1" presStyleIdx="3" presStyleCnt="5">
        <dgm:presLayoutVars>
          <dgm:chMax val="1"/>
          <dgm:bulletEnabled val="1"/>
        </dgm:presLayoutVars>
      </dgm:prSet>
      <dgm:spPr/>
    </dgm:pt>
    <dgm:pt modelId="{29155D76-119D-4F6A-87CC-B7FCCD69BD72}" type="pres">
      <dgm:prSet presAssocID="{A85ADF38-412A-44D3-B1FB-8004B7E2FF4C}" presName="descendantText" presStyleLbl="alignAcc1" presStyleIdx="3" presStyleCnt="5">
        <dgm:presLayoutVars>
          <dgm:bulletEnabled val="1"/>
        </dgm:presLayoutVars>
      </dgm:prSet>
      <dgm:spPr/>
    </dgm:pt>
    <dgm:pt modelId="{F883C229-1BFF-461F-A424-E02FA3AD6B9A}" type="pres">
      <dgm:prSet presAssocID="{8EB3E1CD-7864-422F-B0DD-23FE568EA732}" presName="sp" presStyleCnt="0"/>
      <dgm:spPr/>
    </dgm:pt>
    <dgm:pt modelId="{FD2FC4FB-9D19-4D4B-95AD-3879E59E3847}" type="pres">
      <dgm:prSet presAssocID="{B86A9E9E-A46D-4C71-8404-7C5E33C00961}" presName="composite" presStyleCnt="0"/>
      <dgm:spPr/>
    </dgm:pt>
    <dgm:pt modelId="{E11B9753-73F1-4B98-B270-DA43BB1F70F3}" type="pres">
      <dgm:prSet presAssocID="{B86A9E9E-A46D-4C71-8404-7C5E33C00961}" presName="parentText" presStyleLbl="alignNode1" presStyleIdx="4" presStyleCnt="5">
        <dgm:presLayoutVars>
          <dgm:chMax val="1"/>
          <dgm:bulletEnabled val="1"/>
        </dgm:presLayoutVars>
      </dgm:prSet>
      <dgm:spPr/>
    </dgm:pt>
    <dgm:pt modelId="{974BE6E2-BDE7-4369-9BF3-14151BE34BDF}" type="pres">
      <dgm:prSet presAssocID="{B86A9E9E-A46D-4C71-8404-7C5E33C00961}" presName="descendantText" presStyleLbl="alignAcc1" presStyleIdx="4" presStyleCnt="5">
        <dgm:presLayoutVars>
          <dgm:bulletEnabled val="1"/>
        </dgm:presLayoutVars>
      </dgm:prSet>
      <dgm:spPr/>
    </dgm:pt>
  </dgm:ptLst>
  <dgm:cxnLst>
    <dgm:cxn modelId="{75443E03-4BC9-4BCF-97DA-EF416A46AF9B}" srcId="{94723E26-3E82-48F3-843F-8CC72D21E9D5}" destId="{AD2EE92F-2A12-49CE-98BE-6418EA169D60}" srcOrd="2" destOrd="0" parTransId="{B60FA72C-DCCA-4A5F-9EBB-C2448058ACD2}" sibTransId="{293963AC-33E7-4711-8A50-8ABCEA109432}"/>
    <dgm:cxn modelId="{AFA04C06-E133-400A-9152-80245225C313}" srcId="{AD192BEC-94A8-4A8D-A4AA-DE765F2DAE1E}" destId="{3E222C5B-7C89-4D62-AF65-2757528C1354}" srcOrd="0" destOrd="0" parTransId="{AAAF94BB-8BC3-49A5-910A-DC5D710F07FA}" sibTransId="{0AC26270-F160-469B-8948-754B4B05A1CE}"/>
    <dgm:cxn modelId="{55B6800F-884B-4187-9873-6585CF2BFCC3}" srcId="{AD192BEC-94A8-4A8D-A4AA-DE765F2DAE1E}" destId="{D7651B2F-57FA-4591-9456-3F1AAC0A1D71}" srcOrd="1" destOrd="0" parTransId="{93C7F5EF-FD44-4E42-B783-F80991326461}" sibTransId="{9A3DFE1C-F775-4F3C-A746-8E3A71BCB22F}"/>
    <dgm:cxn modelId="{4D24C317-45C0-41D7-9754-E4CD920B4013}" type="presOf" srcId="{E616319E-DDEB-4D5D-B68B-F3B2CEF9F20C}" destId="{C752040B-429B-489F-8074-C20348E43DBF}" srcOrd="0" destOrd="1" presId="urn:microsoft.com/office/officeart/2005/8/layout/chevron2"/>
    <dgm:cxn modelId="{E7544F24-791F-4296-80F3-ADB49FFEED3A}" srcId="{94723E26-3E82-48F3-843F-8CC72D21E9D5}" destId="{FB053D24-C6BD-4388-A104-C058C6DBEE89}" srcOrd="1" destOrd="0" parTransId="{61C09DA8-E006-4A4B-8D0D-34F04A7C2CE4}" sibTransId="{41450411-FDA6-485B-AFD2-75C3181CFA98}"/>
    <dgm:cxn modelId="{3DD2BC40-C124-4554-991D-0ACE5216D185}" srcId="{AD192BEC-94A8-4A8D-A4AA-DE765F2DAE1E}" destId="{036A5AA4-7E6A-4EC3-B8D0-B6B4D81B3FEB}" srcOrd="2" destOrd="0" parTransId="{149D7B75-4002-4D03-B812-2E31ECBD2915}" sibTransId="{E4C6D892-38DE-43E3-89E7-A7754265B4C2}"/>
    <dgm:cxn modelId="{FAF7205B-FE36-4630-80C0-A7A16246E851}" type="presOf" srcId="{A85ADF38-412A-44D3-B1FB-8004B7E2FF4C}" destId="{518C2439-21CC-4500-AB93-05F060340784}" srcOrd="0" destOrd="0" presId="urn:microsoft.com/office/officeart/2005/8/layout/chevron2"/>
    <dgm:cxn modelId="{4289975C-BFF8-4C55-9CE0-E51F81E02A11}" type="presOf" srcId="{362F8AFA-A49B-410F-B996-9655DA2C8512}" destId="{C752040B-429B-489F-8074-C20348E43DBF}" srcOrd="0" destOrd="2" presId="urn:microsoft.com/office/officeart/2005/8/layout/chevron2"/>
    <dgm:cxn modelId="{56A85B5D-6E64-46EF-B4D0-D0A5840F353D}" type="presOf" srcId="{B86A9E9E-A46D-4C71-8404-7C5E33C00961}" destId="{E11B9753-73F1-4B98-B270-DA43BB1F70F3}" srcOrd="0" destOrd="0" presId="urn:microsoft.com/office/officeart/2005/8/layout/chevron2"/>
    <dgm:cxn modelId="{CFC2025E-42AA-46EB-9EEF-FC3A14A0B5A3}" type="presOf" srcId="{720788DD-04D5-4F85-BE48-C70046E9FE17}" destId="{C1C47F70-5A32-4CEA-8964-A71E01643B47}" srcOrd="0" destOrd="0" presId="urn:microsoft.com/office/officeart/2005/8/layout/chevron2"/>
    <dgm:cxn modelId="{32C2105E-13AA-4D3D-ADCF-A8E7AC1C30E8}" srcId="{720788DD-04D5-4F85-BE48-C70046E9FE17}" destId="{52D05F81-B859-4F81-8C5D-FC5FF518829C}" srcOrd="1" destOrd="0" parTransId="{1F515E8B-7329-48B9-95DC-F234DC431EAE}" sibTransId="{D76BC13F-8381-4660-8B3B-CC88CAFE8EAA}"/>
    <dgm:cxn modelId="{35059561-E6B7-44C1-929F-551C21CD6F22}" srcId="{52D05F81-B859-4F81-8C5D-FC5FF518829C}" destId="{E616319E-DDEB-4D5D-B68B-F3B2CEF9F20C}" srcOrd="1" destOrd="0" parTransId="{346FA764-4CC7-43DE-A546-54F0EBEC0B57}" sibTransId="{527567EF-0243-4615-AA10-B9E5A219C429}"/>
    <dgm:cxn modelId="{F6F9D345-7191-4E58-81C5-9AE0A8599CE5}" srcId="{B86A9E9E-A46D-4C71-8404-7C5E33C00961}" destId="{764A6D3D-2EBA-49FA-B060-DCAFA16A2AB9}" srcOrd="2" destOrd="0" parTransId="{AC5AC86B-AD4A-42FD-AB2D-518CF1BDB2A9}" sibTransId="{A1F4AEEC-5411-46E2-950F-BFAC7F19B568}"/>
    <dgm:cxn modelId="{CDF7B467-7949-41F6-8904-9D4ABD479513}" srcId="{B86A9E9E-A46D-4C71-8404-7C5E33C00961}" destId="{D5004D14-3513-46E1-B705-2EBD97AF57B6}" srcOrd="1" destOrd="0" parTransId="{A5FF870C-F935-4664-BE6F-6EC72C954967}" sibTransId="{FA66286E-2177-456E-928C-DDED2768BFC5}"/>
    <dgm:cxn modelId="{057AD747-8128-476D-BCB4-7F0A99D85C75}" type="presOf" srcId="{A0CD96DD-0517-45AD-A675-191724CEC302}" destId="{C752040B-429B-489F-8074-C20348E43DBF}" srcOrd="0" destOrd="0" presId="urn:microsoft.com/office/officeart/2005/8/layout/chevron2"/>
    <dgm:cxn modelId="{B8B02D74-D6CE-4710-9A6A-EF219FA74380}" srcId="{720788DD-04D5-4F85-BE48-C70046E9FE17}" destId="{A85ADF38-412A-44D3-B1FB-8004B7E2FF4C}" srcOrd="3" destOrd="0" parTransId="{A88348AA-C72A-4ABA-940E-3AD6C767935A}" sibTransId="{8EB3E1CD-7864-422F-B0DD-23FE568EA732}"/>
    <dgm:cxn modelId="{88C79978-03B7-4D04-B5B6-41B3D9C8D506}" srcId="{52D05F81-B859-4F81-8C5D-FC5FF518829C}" destId="{A0CD96DD-0517-45AD-A675-191724CEC302}" srcOrd="0" destOrd="0" parTransId="{804829FE-0C98-43D3-89A1-6EA57FF9122E}" sibTransId="{A5EE3FB8-B34D-410B-A161-B470B1B6CF36}"/>
    <dgm:cxn modelId="{4CB9AA85-A379-496C-B012-B978FAF7C5FA}" type="presOf" srcId="{036A5AA4-7E6A-4EC3-B8D0-B6B4D81B3FEB}" destId="{61819B29-29D2-4FE7-902A-7F7E5E1A62DB}" srcOrd="0" destOrd="2" presId="urn:microsoft.com/office/officeart/2005/8/layout/chevron2"/>
    <dgm:cxn modelId="{D159918C-C156-4B11-A7ED-84F0576EEE5F}" type="presOf" srcId="{AD192BEC-94A8-4A8D-A4AA-DE765F2DAE1E}" destId="{18647302-829B-4036-BDE6-444392C8F792}" srcOrd="0" destOrd="0" presId="urn:microsoft.com/office/officeart/2005/8/layout/chevron2"/>
    <dgm:cxn modelId="{B6E6888F-A37E-44C3-AE5D-7D8463607C39}" type="presOf" srcId="{94723E26-3E82-48F3-843F-8CC72D21E9D5}" destId="{EFA07551-D22B-4F78-ACD5-0D29324EAB76}" srcOrd="0" destOrd="0" presId="urn:microsoft.com/office/officeart/2005/8/layout/chevron2"/>
    <dgm:cxn modelId="{D4904E95-C794-4427-9B95-F0F641E750EA}" type="presOf" srcId="{3E222C5B-7C89-4D62-AF65-2757528C1354}" destId="{61819B29-29D2-4FE7-902A-7F7E5E1A62DB}" srcOrd="0" destOrd="0" presId="urn:microsoft.com/office/officeart/2005/8/layout/chevron2"/>
    <dgm:cxn modelId="{084CA999-5E15-4AA2-82A0-615531E75CE4}" type="presOf" srcId="{D7651B2F-57FA-4591-9456-3F1AAC0A1D71}" destId="{61819B29-29D2-4FE7-902A-7F7E5E1A62DB}" srcOrd="0" destOrd="1" presId="urn:microsoft.com/office/officeart/2005/8/layout/chevron2"/>
    <dgm:cxn modelId="{342BB09E-D7F1-4F53-8A84-934B1CD9CBAF}" srcId="{A85ADF38-412A-44D3-B1FB-8004B7E2FF4C}" destId="{E5A73B11-9F82-4FC1-961B-8AABBBA15E9B}" srcOrd="0" destOrd="0" parTransId="{6DD149B7-2599-4F49-A693-915276CC2EB7}" sibTransId="{42857E47-9ED8-4F8F-9233-668B2BE1A9E9}"/>
    <dgm:cxn modelId="{C24A1CA0-77D0-4781-9A8F-1363073A209D}" srcId="{B86A9E9E-A46D-4C71-8404-7C5E33C00961}" destId="{306C9272-4CF6-4087-B6E0-CCD9D13E95A8}" srcOrd="0" destOrd="0" parTransId="{268EE322-3D8A-4E33-8E65-4AC2CAB7E36E}" sibTransId="{DB5E2CDE-30E1-4F05-B072-004E71E558B7}"/>
    <dgm:cxn modelId="{4EAC74A5-BCB7-474F-BA0D-31A9E3122E0D}" type="presOf" srcId="{306C9272-4CF6-4087-B6E0-CCD9D13E95A8}" destId="{974BE6E2-BDE7-4369-9BF3-14151BE34BDF}" srcOrd="0" destOrd="0" presId="urn:microsoft.com/office/officeart/2005/8/layout/chevron2"/>
    <dgm:cxn modelId="{B58654AB-DDC2-4957-B1F8-6EA2B747C060}" srcId="{720788DD-04D5-4F85-BE48-C70046E9FE17}" destId="{94723E26-3E82-48F3-843F-8CC72D21E9D5}" srcOrd="0" destOrd="0" parTransId="{A87769FA-D8DF-4072-A6D5-9776BCA94385}" sibTransId="{EF493D15-E390-4457-8DEC-E31EEC8F4469}"/>
    <dgm:cxn modelId="{BBD1A4AD-7B66-4BAF-8CDB-2442B9D1E484}" type="presOf" srcId="{AD2EE92F-2A12-49CE-98BE-6418EA169D60}" destId="{DF9E2891-D637-44BE-BD59-11E73ADD49BE}" srcOrd="0" destOrd="2" presId="urn:microsoft.com/office/officeart/2005/8/layout/chevron2"/>
    <dgm:cxn modelId="{CD4E8EB2-FE6D-4239-8816-74F47A584AB9}" type="presOf" srcId="{E5A73B11-9F82-4FC1-961B-8AABBBA15E9B}" destId="{29155D76-119D-4F6A-87CC-B7FCCD69BD72}" srcOrd="0" destOrd="0" presId="urn:microsoft.com/office/officeart/2005/8/layout/chevron2"/>
    <dgm:cxn modelId="{9F2E49D1-1AFB-4431-B98B-08A53228ACF4}" srcId="{94723E26-3E82-48F3-843F-8CC72D21E9D5}" destId="{A6E27D52-3A44-4BA8-9FA1-CFCE18CF8284}" srcOrd="0" destOrd="0" parTransId="{C9D3F961-1D47-48E8-937C-8F3F43E1FA63}" sibTransId="{748ED153-C819-4622-85CC-43E36660F080}"/>
    <dgm:cxn modelId="{278ABDDD-EE0E-452E-9315-F5C7B02ADB7A}" srcId="{52D05F81-B859-4F81-8C5D-FC5FF518829C}" destId="{362F8AFA-A49B-410F-B996-9655DA2C8512}" srcOrd="2" destOrd="0" parTransId="{591238AA-ADA3-4E04-ABB3-F9AEF9CC1A1A}" sibTransId="{E6590BF5-15FB-44F9-B04D-195F15092887}"/>
    <dgm:cxn modelId="{C2BA31E0-072B-4D75-B66F-2962F3D16EB2}" type="presOf" srcId="{FB053D24-C6BD-4388-A104-C058C6DBEE89}" destId="{DF9E2891-D637-44BE-BD59-11E73ADD49BE}" srcOrd="0" destOrd="1" presId="urn:microsoft.com/office/officeart/2005/8/layout/chevron2"/>
    <dgm:cxn modelId="{226C19E1-B4EC-40F0-9117-950695688D10}" type="presOf" srcId="{52D05F81-B859-4F81-8C5D-FC5FF518829C}" destId="{FF3EB656-DCE9-4430-A295-B260A583C720}" srcOrd="0" destOrd="0" presId="urn:microsoft.com/office/officeart/2005/8/layout/chevron2"/>
    <dgm:cxn modelId="{ACF6BDE5-045A-4261-85AA-AA76EC099761}" type="presOf" srcId="{D5004D14-3513-46E1-B705-2EBD97AF57B6}" destId="{974BE6E2-BDE7-4369-9BF3-14151BE34BDF}" srcOrd="0" destOrd="1" presId="urn:microsoft.com/office/officeart/2005/8/layout/chevron2"/>
    <dgm:cxn modelId="{00286AEF-09A0-4BBA-B84E-F899E58D7A92}" srcId="{720788DD-04D5-4F85-BE48-C70046E9FE17}" destId="{B86A9E9E-A46D-4C71-8404-7C5E33C00961}" srcOrd="4" destOrd="0" parTransId="{A9F8AECF-3B19-4283-8113-CFF1B8BB9FE6}" sibTransId="{6A19EEF8-AD05-4928-BEC4-605E8EB8C31C}"/>
    <dgm:cxn modelId="{D759FDF8-214D-40E3-B507-67DFF17FD9F0}" type="presOf" srcId="{764A6D3D-2EBA-49FA-B060-DCAFA16A2AB9}" destId="{974BE6E2-BDE7-4369-9BF3-14151BE34BDF}" srcOrd="0" destOrd="2" presId="urn:microsoft.com/office/officeart/2005/8/layout/chevron2"/>
    <dgm:cxn modelId="{22EE30FD-88F2-4E1F-A378-31E2B605D88F}" type="presOf" srcId="{A6E27D52-3A44-4BA8-9FA1-CFCE18CF8284}" destId="{DF9E2891-D637-44BE-BD59-11E73ADD49BE}" srcOrd="0" destOrd="0" presId="urn:microsoft.com/office/officeart/2005/8/layout/chevron2"/>
    <dgm:cxn modelId="{DFE83EFD-51C5-404A-8161-8373A495117B}" srcId="{720788DD-04D5-4F85-BE48-C70046E9FE17}" destId="{AD192BEC-94A8-4A8D-A4AA-DE765F2DAE1E}" srcOrd="2" destOrd="0" parTransId="{9C43C802-8119-4D9C-BE22-E12796C95B10}" sibTransId="{F5F180A9-863A-412E-89F6-F2A725CEC6A7}"/>
    <dgm:cxn modelId="{D9BB55F7-8937-4208-8589-7864EFCC85B3}" type="presParOf" srcId="{C1C47F70-5A32-4CEA-8964-A71E01643B47}" destId="{EF353E6E-AF28-4087-A1D0-31F7640C37F8}" srcOrd="0" destOrd="0" presId="urn:microsoft.com/office/officeart/2005/8/layout/chevron2"/>
    <dgm:cxn modelId="{4C556535-2F7D-444E-915B-05DA7DB03283}" type="presParOf" srcId="{EF353E6E-AF28-4087-A1D0-31F7640C37F8}" destId="{EFA07551-D22B-4F78-ACD5-0D29324EAB76}" srcOrd="0" destOrd="0" presId="urn:microsoft.com/office/officeart/2005/8/layout/chevron2"/>
    <dgm:cxn modelId="{3CF235A7-FD55-4CCD-9550-9DF4C6BABBCC}" type="presParOf" srcId="{EF353E6E-AF28-4087-A1D0-31F7640C37F8}" destId="{DF9E2891-D637-44BE-BD59-11E73ADD49BE}" srcOrd="1" destOrd="0" presId="urn:microsoft.com/office/officeart/2005/8/layout/chevron2"/>
    <dgm:cxn modelId="{7C87FC32-2E72-4791-9C66-3964ACC1403F}" type="presParOf" srcId="{C1C47F70-5A32-4CEA-8964-A71E01643B47}" destId="{3FC1E529-FFEC-4333-AD22-4F60940D7E1F}" srcOrd="1" destOrd="0" presId="urn:microsoft.com/office/officeart/2005/8/layout/chevron2"/>
    <dgm:cxn modelId="{42F852BF-FE1D-4FD5-BA83-51F82CFF44D6}" type="presParOf" srcId="{C1C47F70-5A32-4CEA-8964-A71E01643B47}" destId="{243BF87C-2F03-499C-8784-B189C5AB9FBF}" srcOrd="2" destOrd="0" presId="urn:microsoft.com/office/officeart/2005/8/layout/chevron2"/>
    <dgm:cxn modelId="{BAD3681F-0196-4D8F-A8C6-D3DFED12A896}" type="presParOf" srcId="{243BF87C-2F03-499C-8784-B189C5AB9FBF}" destId="{FF3EB656-DCE9-4430-A295-B260A583C720}" srcOrd="0" destOrd="0" presId="urn:microsoft.com/office/officeart/2005/8/layout/chevron2"/>
    <dgm:cxn modelId="{117DACF0-7744-448D-9A05-9CC5424D1D44}" type="presParOf" srcId="{243BF87C-2F03-499C-8784-B189C5AB9FBF}" destId="{C752040B-429B-489F-8074-C20348E43DBF}" srcOrd="1" destOrd="0" presId="urn:microsoft.com/office/officeart/2005/8/layout/chevron2"/>
    <dgm:cxn modelId="{B5E51D49-4A73-40D1-8F58-8FFC9264D5A3}" type="presParOf" srcId="{C1C47F70-5A32-4CEA-8964-A71E01643B47}" destId="{888C1248-5B06-4CD2-95A1-B735F01EEC97}" srcOrd="3" destOrd="0" presId="urn:microsoft.com/office/officeart/2005/8/layout/chevron2"/>
    <dgm:cxn modelId="{695809AA-5D1A-4916-9A1F-77DFB7E034B3}" type="presParOf" srcId="{C1C47F70-5A32-4CEA-8964-A71E01643B47}" destId="{68D9B5CD-6424-4D69-9F49-3D9F6DBFF43C}" srcOrd="4" destOrd="0" presId="urn:microsoft.com/office/officeart/2005/8/layout/chevron2"/>
    <dgm:cxn modelId="{E45DD267-E0F7-4980-9B36-1801635E97B5}" type="presParOf" srcId="{68D9B5CD-6424-4D69-9F49-3D9F6DBFF43C}" destId="{18647302-829B-4036-BDE6-444392C8F792}" srcOrd="0" destOrd="0" presId="urn:microsoft.com/office/officeart/2005/8/layout/chevron2"/>
    <dgm:cxn modelId="{FCA370EC-F6E0-4E76-9578-3BDDAEC38149}" type="presParOf" srcId="{68D9B5CD-6424-4D69-9F49-3D9F6DBFF43C}" destId="{61819B29-29D2-4FE7-902A-7F7E5E1A62DB}" srcOrd="1" destOrd="0" presId="urn:microsoft.com/office/officeart/2005/8/layout/chevron2"/>
    <dgm:cxn modelId="{4740207A-1473-4449-9A81-DE17184A4547}" type="presParOf" srcId="{C1C47F70-5A32-4CEA-8964-A71E01643B47}" destId="{F6E184C5-7348-4669-8DC8-110348E55C3E}" srcOrd="5" destOrd="0" presId="urn:microsoft.com/office/officeart/2005/8/layout/chevron2"/>
    <dgm:cxn modelId="{6552056A-5D52-4D87-A1F3-0FDFF2D50DB1}" type="presParOf" srcId="{C1C47F70-5A32-4CEA-8964-A71E01643B47}" destId="{5767ADA6-1DB3-45C7-8ED6-379AD224C77D}" srcOrd="6" destOrd="0" presId="urn:microsoft.com/office/officeart/2005/8/layout/chevron2"/>
    <dgm:cxn modelId="{FCF75350-92E9-4512-8818-E50C27220D1B}" type="presParOf" srcId="{5767ADA6-1DB3-45C7-8ED6-379AD224C77D}" destId="{518C2439-21CC-4500-AB93-05F060340784}" srcOrd="0" destOrd="0" presId="urn:microsoft.com/office/officeart/2005/8/layout/chevron2"/>
    <dgm:cxn modelId="{4A195193-AAEC-4927-B7F3-04927A7C7AC9}" type="presParOf" srcId="{5767ADA6-1DB3-45C7-8ED6-379AD224C77D}" destId="{29155D76-119D-4F6A-87CC-B7FCCD69BD72}" srcOrd="1" destOrd="0" presId="urn:microsoft.com/office/officeart/2005/8/layout/chevron2"/>
    <dgm:cxn modelId="{06303CBF-8460-4EF5-A32D-B3BAB02D1076}" type="presParOf" srcId="{C1C47F70-5A32-4CEA-8964-A71E01643B47}" destId="{F883C229-1BFF-461F-A424-E02FA3AD6B9A}" srcOrd="7" destOrd="0" presId="urn:microsoft.com/office/officeart/2005/8/layout/chevron2"/>
    <dgm:cxn modelId="{9F77F058-F379-4584-B7C0-26A9B77746CD}" type="presParOf" srcId="{C1C47F70-5A32-4CEA-8964-A71E01643B47}" destId="{FD2FC4FB-9D19-4D4B-95AD-3879E59E3847}" srcOrd="8" destOrd="0" presId="urn:microsoft.com/office/officeart/2005/8/layout/chevron2"/>
    <dgm:cxn modelId="{9AC1D5DD-BCC7-4CEC-AEB8-A7CDE6A0C7F7}" type="presParOf" srcId="{FD2FC4FB-9D19-4D4B-95AD-3879E59E3847}" destId="{E11B9753-73F1-4B98-B270-DA43BB1F70F3}" srcOrd="0" destOrd="0" presId="urn:microsoft.com/office/officeart/2005/8/layout/chevron2"/>
    <dgm:cxn modelId="{43D5FE57-A6E4-47F0-8EA9-C537A5F87CEA}" type="presParOf" srcId="{FD2FC4FB-9D19-4D4B-95AD-3879E59E3847}" destId="{974BE6E2-BDE7-4369-9BF3-14151BE34BD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A07551-D22B-4F78-ACD5-0D29324EAB76}">
      <dsp:nvSpPr>
        <dsp:cNvPr id="0" name=""/>
        <dsp:cNvSpPr/>
      </dsp:nvSpPr>
      <dsp:spPr>
        <a:xfrm rot="5400000">
          <a:off x="-210746" y="217402"/>
          <a:ext cx="1404976" cy="983483"/>
        </a:xfrm>
        <a:prstGeom prst="chevron">
          <a:avLst/>
        </a:prstGeom>
        <a:solidFill>
          <a:schemeClr val="accent6">
            <a:shade val="50000"/>
            <a:hueOff val="0"/>
            <a:satOff val="0"/>
            <a:lumOff val="0"/>
            <a:alphaOff val="0"/>
          </a:schemeClr>
        </a:solidFill>
        <a:ln w="19050" cap="flat" cmpd="sng" algn="ctr">
          <a:solidFill>
            <a:schemeClr val="accent6">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n-US" sz="1000" kern="1200" dirty="0">
              <a:latin typeface="Aptos"/>
            </a:rPr>
            <a:t>Contact</a:t>
          </a:r>
        </a:p>
        <a:p>
          <a:pPr marL="0" lvl="0" indent="0" algn="ctr" defTabSz="444500" rtl="0">
            <a:lnSpc>
              <a:spcPct val="90000"/>
            </a:lnSpc>
            <a:spcBef>
              <a:spcPct val="0"/>
            </a:spcBef>
            <a:spcAft>
              <a:spcPct val="35000"/>
            </a:spcAft>
            <a:buNone/>
          </a:pPr>
          <a:r>
            <a:rPr lang="en-US" sz="1000" kern="1200" dirty="0">
              <a:latin typeface="Aptos"/>
            </a:rPr>
            <a:t> ACCES-VR to apply for services </a:t>
          </a:r>
          <a:endParaRPr lang="en-US" sz="1000" kern="1200" dirty="0"/>
        </a:p>
      </dsp:txBody>
      <dsp:txXfrm rot="-5400000">
        <a:off x="1" y="498398"/>
        <a:ext cx="983483" cy="421493"/>
      </dsp:txXfrm>
    </dsp:sp>
    <dsp:sp modelId="{DF9E2891-D637-44BE-BD59-11E73ADD49BE}">
      <dsp:nvSpPr>
        <dsp:cNvPr id="0" name=""/>
        <dsp:cNvSpPr/>
      </dsp:nvSpPr>
      <dsp:spPr>
        <a:xfrm rot="5400000">
          <a:off x="5754197" y="-4764058"/>
          <a:ext cx="913714" cy="10455143"/>
        </a:xfrm>
        <a:prstGeom prst="round2SameRect">
          <a:avLst/>
        </a:prstGeom>
        <a:solidFill>
          <a:schemeClr val="lt1">
            <a:alpha val="90000"/>
            <a:hueOff val="0"/>
            <a:satOff val="0"/>
            <a:lumOff val="0"/>
            <a:alphaOff val="0"/>
          </a:schemeClr>
        </a:solidFill>
        <a:ln w="19050" cap="flat" cmpd="sng" algn="ctr">
          <a:solidFill>
            <a:schemeClr val="accent6">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Apply to ACCES-VR and schedule to meet with ACCES Counselor for interview.</a:t>
          </a:r>
        </a:p>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ACCES Counselor will review application to determine eligibility.</a:t>
          </a:r>
        </a:p>
      </dsp:txBody>
      <dsp:txXfrm rot="-5400000">
        <a:off x="983483" y="51260"/>
        <a:ext cx="10410539" cy="824506"/>
      </dsp:txXfrm>
    </dsp:sp>
    <dsp:sp modelId="{FF3EB656-DCE9-4430-A295-B260A583C720}">
      <dsp:nvSpPr>
        <dsp:cNvPr id="0" name=""/>
        <dsp:cNvSpPr/>
      </dsp:nvSpPr>
      <dsp:spPr>
        <a:xfrm rot="5400000">
          <a:off x="-202121" y="1499363"/>
          <a:ext cx="1404976" cy="983483"/>
        </a:xfrm>
        <a:prstGeom prst="chevron">
          <a:avLst/>
        </a:prstGeom>
        <a:solidFill>
          <a:schemeClr val="accent6">
            <a:shade val="50000"/>
            <a:hueOff val="207934"/>
            <a:satOff val="-16306"/>
            <a:lumOff val="23684"/>
            <a:alphaOff val="0"/>
          </a:schemeClr>
        </a:solidFill>
        <a:ln w="19050" cap="flat" cmpd="sng" algn="ctr">
          <a:solidFill>
            <a:schemeClr val="accent6">
              <a:shade val="50000"/>
              <a:hueOff val="207934"/>
              <a:satOff val="-16306"/>
              <a:lumOff val="236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rtl="0">
            <a:lnSpc>
              <a:spcPct val="90000"/>
            </a:lnSpc>
            <a:spcBef>
              <a:spcPct val="0"/>
            </a:spcBef>
            <a:spcAft>
              <a:spcPct val="35000"/>
            </a:spcAft>
            <a:buNone/>
          </a:pPr>
          <a:r>
            <a:rPr lang="en-US" sz="1050" kern="1200" dirty="0"/>
            <a:t>Eligibility Determination and options </a:t>
          </a:r>
        </a:p>
      </dsp:txBody>
      <dsp:txXfrm rot="-5400000">
        <a:off x="8626" y="1780359"/>
        <a:ext cx="983483" cy="421493"/>
      </dsp:txXfrm>
    </dsp:sp>
    <dsp:sp modelId="{C752040B-429B-489F-8074-C20348E43DBF}">
      <dsp:nvSpPr>
        <dsp:cNvPr id="0" name=""/>
        <dsp:cNvSpPr/>
      </dsp:nvSpPr>
      <dsp:spPr>
        <a:xfrm rot="5400000">
          <a:off x="5754437" y="-3504086"/>
          <a:ext cx="913234" cy="10455143"/>
        </a:xfrm>
        <a:prstGeom prst="round2SameRect">
          <a:avLst/>
        </a:prstGeom>
        <a:solidFill>
          <a:schemeClr val="lt1">
            <a:alpha val="90000"/>
            <a:hueOff val="0"/>
            <a:satOff val="0"/>
            <a:lumOff val="0"/>
            <a:alphaOff val="0"/>
          </a:schemeClr>
        </a:solidFill>
        <a:ln w="19050" cap="flat" cmpd="sng" algn="ctr">
          <a:solidFill>
            <a:schemeClr val="accent6">
              <a:shade val="50000"/>
              <a:hueOff val="207934"/>
              <a:satOff val="-16306"/>
              <a:lumOff val="2368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latin typeface="Aptos"/>
            </a:rPr>
            <a:t> </a:t>
          </a:r>
          <a:r>
            <a:rPr lang="en-US" sz="1200" kern="1200" dirty="0">
              <a:latin typeface="Abadi" panose="020B0604020104020204" pitchFamily="34" charset="0"/>
            </a:rPr>
            <a:t>If eligibility &amp; service authorization approved: meet with ACCES-VR Counselor to create IPE, or request support from an approved service provider who will complete and intake and  IPE. </a:t>
          </a:r>
        </a:p>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If eligibility &amp; service authorization denied: explore other options for supported employment services such as DOH or DYCD. </a:t>
          </a:r>
        </a:p>
      </dsp:txBody>
      <dsp:txXfrm rot="-5400000">
        <a:off x="983483" y="1311448"/>
        <a:ext cx="10410563" cy="824074"/>
      </dsp:txXfrm>
    </dsp:sp>
    <dsp:sp modelId="{18647302-829B-4036-BDE6-444392C8F792}">
      <dsp:nvSpPr>
        <dsp:cNvPr id="0" name=""/>
        <dsp:cNvSpPr/>
      </dsp:nvSpPr>
      <dsp:spPr>
        <a:xfrm rot="5400000">
          <a:off x="-210746" y="2737826"/>
          <a:ext cx="1404976" cy="983483"/>
        </a:xfrm>
        <a:prstGeom prst="chevron">
          <a:avLst/>
        </a:prstGeom>
        <a:solidFill>
          <a:schemeClr val="accent6">
            <a:shade val="50000"/>
            <a:hueOff val="415868"/>
            <a:satOff val="-32612"/>
            <a:lumOff val="47369"/>
            <a:alphaOff val="0"/>
          </a:schemeClr>
        </a:solidFill>
        <a:ln w="19050" cap="flat" cmpd="sng" algn="ctr">
          <a:solidFill>
            <a:schemeClr val="accent6">
              <a:shade val="50000"/>
              <a:hueOff val="415868"/>
              <a:satOff val="-32612"/>
              <a:lumOff val="473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Aptos"/>
            </a:rPr>
            <a:t>Assessments and Planning </a:t>
          </a:r>
        </a:p>
      </dsp:txBody>
      <dsp:txXfrm rot="-5400000">
        <a:off x="1" y="3018822"/>
        <a:ext cx="983483" cy="421493"/>
      </dsp:txXfrm>
    </dsp:sp>
    <dsp:sp modelId="{61819B29-29D2-4FE7-902A-7F7E5E1A62DB}">
      <dsp:nvSpPr>
        <dsp:cNvPr id="0" name=""/>
        <dsp:cNvSpPr/>
      </dsp:nvSpPr>
      <dsp:spPr>
        <a:xfrm rot="5400000">
          <a:off x="5754437" y="-2243874"/>
          <a:ext cx="913234" cy="10455143"/>
        </a:xfrm>
        <a:prstGeom prst="round2SameRect">
          <a:avLst/>
        </a:prstGeom>
        <a:solidFill>
          <a:schemeClr val="lt1">
            <a:alpha val="90000"/>
            <a:hueOff val="0"/>
            <a:satOff val="0"/>
            <a:lumOff val="0"/>
            <a:alphaOff val="0"/>
          </a:schemeClr>
        </a:solidFill>
        <a:ln w="19050" cap="flat" cmpd="sng" algn="ctr">
          <a:solidFill>
            <a:schemeClr val="accent6">
              <a:shade val="50000"/>
              <a:hueOff val="415868"/>
              <a:satOff val="-32612"/>
              <a:lumOff val="473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endParaRPr lang="en-US" sz="1400" kern="1200" dirty="0"/>
        </a:p>
        <a:p>
          <a:pPr marL="114300" lvl="1" indent="-114300" algn="l" defTabSz="622300" rtl="0">
            <a:lnSpc>
              <a:spcPct val="90000"/>
            </a:lnSpc>
            <a:spcBef>
              <a:spcPct val="0"/>
            </a:spcBef>
            <a:spcAft>
              <a:spcPct val="15000"/>
            </a:spcAft>
            <a:buChar char="•"/>
          </a:pPr>
          <a:r>
            <a:rPr lang="en-US" sz="1400" kern="1200" dirty="0">
              <a:latin typeface="Abadi" panose="020B0604020104020204" pitchFamily="34" charset="0"/>
            </a:rPr>
            <a:t>Staff  complete intake meeting  to discuss service types then determine plan for long term  supported employment and funding source</a:t>
          </a:r>
        </a:p>
        <a:p>
          <a:pPr marL="114300" lvl="1" indent="-114300" algn="l" defTabSz="622300" rtl="0">
            <a:lnSpc>
              <a:spcPct val="90000"/>
            </a:lnSpc>
            <a:spcBef>
              <a:spcPct val="0"/>
            </a:spcBef>
            <a:spcAft>
              <a:spcPct val="15000"/>
            </a:spcAft>
            <a:buChar char="•"/>
          </a:pPr>
          <a:r>
            <a:rPr lang="en-US" sz="1400" kern="1200" dirty="0">
              <a:latin typeface="Abadi" panose="020B0604020104020204" pitchFamily="34" charset="0"/>
            </a:rPr>
            <a:t>Staff provides job readiness activities, discovery and/or training based  on IPE provided by ACCES-VR</a:t>
          </a:r>
        </a:p>
      </dsp:txBody>
      <dsp:txXfrm rot="-5400000">
        <a:off x="983483" y="2571660"/>
        <a:ext cx="10410563" cy="824074"/>
      </dsp:txXfrm>
    </dsp:sp>
    <dsp:sp modelId="{7178BA2B-1740-4077-9DC1-55769684B527}">
      <dsp:nvSpPr>
        <dsp:cNvPr id="0" name=""/>
        <dsp:cNvSpPr/>
      </dsp:nvSpPr>
      <dsp:spPr>
        <a:xfrm rot="5400000">
          <a:off x="-210746" y="3998038"/>
          <a:ext cx="1404976" cy="983483"/>
        </a:xfrm>
        <a:prstGeom prst="chevron">
          <a:avLst/>
        </a:prstGeom>
        <a:solidFill>
          <a:schemeClr val="accent6">
            <a:shade val="50000"/>
            <a:hueOff val="207934"/>
            <a:satOff val="-16306"/>
            <a:lumOff val="23684"/>
            <a:alphaOff val="0"/>
          </a:schemeClr>
        </a:solidFill>
        <a:ln w="19050" cap="flat" cmpd="sng" algn="ctr">
          <a:solidFill>
            <a:schemeClr val="accent6">
              <a:shade val="50000"/>
              <a:hueOff val="207934"/>
              <a:satOff val="-16306"/>
              <a:lumOff val="236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Placement or follow up</a:t>
          </a:r>
        </a:p>
      </dsp:txBody>
      <dsp:txXfrm rot="-5400000">
        <a:off x="1" y="4279034"/>
        <a:ext cx="983483" cy="421493"/>
      </dsp:txXfrm>
    </dsp:sp>
    <dsp:sp modelId="{F3E87611-FA78-4DE2-B298-577998174CD9}">
      <dsp:nvSpPr>
        <dsp:cNvPr id="0" name=""/>
        <dsp:cNvSpPr/>
      </dsp:nvSpPr>
      <dsp:spPr>
        <a:xfrm rot="5400000">
          <a:off x="5754437" y="-983662"/>
          <a:ext cx="913234" cy="10455143"/>
        </a:xfrm>
        <a:prstGeom prst="round2SameRect">
          <a:avLst/>
        </a:prstGeom>
        <a:solidFill>
          <a:schemeClr val="lt1">
            <a:alpha val="90000"/>
            <a:hueOff val="0"/>
            <a:satOff val="0"/>
            <a:lumOff val="0"/>
            <a:alphaOff val="0"/>
          </a:schemeClr>
        </a:solidFill>
        <a:ln w="19050" cap="flat" cmpd="sng" algn="ctr">
          <a:solidFill>
            <a:schemeClr val="accent6">
              <a:shade val="50000"/>
              <a:hueOff val="207934"/>
              <a:satOff val="-16306"/>
              <a:lumOff val="2368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latin typeface="Abadi" panose="020B0604020104020204" pitchFamily="34" charset="0"/>
            </a:rPr>
            <a:t>Ideally, after a person completes these steps, they  will  be successful in obtaining a  job. </a:t>
          </a:r>
        </a:p>
        <a:p>
          <a:pPr marL="114300" lvl="1" indent="-114300" algn="l" defTabSz="533400">
            <a:lnSpc>
              <a:spcPct val="90000"/>
            </a:lnSpc>
            <a:spcBef>
              <a:spcPct val="0"/>
            </a:spcBef>
            <a:spcAft>
              <a:spcPct val="15000"/>
            </a:spcAft>
            <a:buChar char="•"/>
          </a:pPr>
          <a:r>
            <a:rPr lang="en-US" sz="1200" kern="1200" dirty="0">
              <a:latin typeface="Abadi" panose="020B0604020104020204" pitchFamily="34" charset="0"/>
            </a:rPr>
            <a:t>If  Job placement is successful, staff  provide long term supports based on authorizations, eligibility and level of support needed</a:t>
          </a:r>
        </a:p>
        <a:p>
          <a:pPr marL="114300" lvl="1" indent="-114300" algn="l" defTabSz="533400">
            <a:lnSpc>
              <a:spcPct val="90000"/>
            </a:lnSpc>
            <a:spcBef>
              <a:spcPct val="0"/>
            </a:spcBef>
            <a:spcAft>
              <a:spcPct val="15000"/>
            </a:spcAft>
            <a:buChar char="•"/>
          </a:pPr>
          <a:r>
            <a:rPr lang="en-US" sz="1200" kern="1200" dirty="0">
              <a:latin typeface="Abadi" panose="020B0604020104020204" pitchFamily="34" charset="0"/>
            </a:rPr>
            <a:t>If  job placement is undetermined at this step, staff provide additional service options that would support someone in their long-term goal for employment ex: Day  Hab, another discovery-based services or  refer back to  ACESS-VR. </a:t>
          </a:r>
        </a:p>
      </dsp:txBody>
      <dsp:txXfrm rot="-5400000">
        <a:off x="983483" y="3831872"/>
        <a:ext cx="10410563" cy="8240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A07551-D22B-4F78-ACD5-0D29324EAB76}">
      <dsp:nvSpPr>
        <dsp:cNvPr id="0" name=""/>
        <dsp:cNvSpPr/>
      </dsp:nvSpPr>
      <dsp:spPr>
        <a:xfrm rot="5400000">
          <a:off x="-195099" y="197440"/>
          <a:ext cx="1300661" cy="910463"/>
        </a:xfrm>
        <a:prstGeom prst="chevron">
          <a:avLst/>
        </a:prstGeom>
        <a:solidFill>
          <a:schemeClr val="accent6">
            <a:shade val="50000"/>
            <a:hueOff val="0"/>
            <a:satOff val="0"/>
            <a:lumOff val="0"/>
            <a:alphaOff val="0"/>
          </a:schemeClr>
        </a:solidFill>
        <a:ln w="19050" cap="flat" cmpd="sng" algn="ctr">
          <a:solidFill>
            <a:schemeClr val="accent6">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US" sz="800" kern="1200" dirty="0">
              <a:latin typeface="Aptos"/>
            </a:rPr>
            <a:t>Initiate Front Door Contact</a:t>
          </a:r>
          <a:endParaRPr lang="en-US" sz="800" kern="1200" dirty="0"/>
        </a:p>
      </dsp:txBody>
      <dsp:txXfrm rot="-5400000">
        <a:off x="1" y="457573"/>
        <a:ext cx="910463" cy="390198"/>
      </dsp:txXfrm>
    </dsp:sp>
    <dsp:sp modelId="{DF9E2891-D637-44BE-BD59-11E73ADD49BE}">
      <dsp:nvSpPr>
        <dsp:cNvPr id="0" name=""/>
        <dsp:cNvSpPr/>
      </dsp:nvSpPr>
      <dsp:spPr>
        <a:xfrm rot="5400000">
          <a:off x="5877959" y="-4965155"/>
          <a:ext cx="845430" cy="10780422"/>
        </a:xfrm>
        <a:prstGeom prst="round2SameRect">
          <a:avLst/>
        </a:prstGeom>
        <a:solidFill>
          <a:schemeClr val="lt1">
            <a:alpha val="90000"/>
            <a:hueOff val="0"/>
            <a:satOff val="0"/>
            <a:lumOff val="0"/>
            <a:alphaOff val="0"/>
          </a:schemeClr>
        </a:solidFill>
        <a:ln w="19050" cap="flat" cmpd="sng" algn="ctr">
          <a:solidFill>
            <a:schemeClr val="accent6">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Call 866-946-9733 for a Front Door Facilitator.</a:t>
          </a:r>
        </a:p>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Select a  Care Coordination Organization- provider. ( ACA, Tri-County, Care Design) </a:t>
          </a:r>
        </a:p>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Front Door Facilitator will assist in contacting a Care Manager Provider</a:t>
          </a:r>
          <a:r>
            <a:rPr lang="en-US" sz="900" kern="1200" dirty="0">
              <a:latin typeface="Abadi" panose="020B0604020104020204" pitchFamily="34" charset="0"/>
            </a:rPr>
            <a:t>.</a:t>
          </a:r>
        </a:p>
      </dsp:txBody>
      <dsp:txXfrm rot="-5400000">
        <a:off x="910463" y="43611"/>
        <a:ext cx="10739152" cy="762890"/>
      </dsp:txXfrm>
    </dsp:sp>
    <dsp:sp modelId="{FF3EB656-DCE9-4430-A295-B260A583C720}">
      <dsp:nvSpPr>
        <dsp:cNvPr id="0" name=""/>
        <dsp:cNvSpPr/>
      </dsp:nvSpPr>
      <dsp:spPr>
        <a:xfrm rot="5400000">
          <a:off x="-195099" y="1382883"/>
          <a:ext cx="1300661" cy="910463"/>
        </a:xfrm>
        <a:prstGeom prst="chevron">
          <a:avLst/>
        </a:prstGeom>
        <a:solidFill>
          <a:schemeClr val="accent6">
            <a:shade val="50000"/>
            <a:hueOff val="166347"/>
            <a:satOff val="-13045"/>
            <a:lumOff val="18948"/>
            <a:alphaOff val="0"/>
          </a:schemeClr>
        </a:solidFill>
        <a:ln w="19050" cap="flat" cmpd="sng" algn="ctr">
          <a:solidFill>
            <a:schemeClr val="accent6">
              <a:shade val="50000"/>
              <a:hueOff val="166347"/>
              <a:satOff val="-13045"/>
              <a:lumOff val="189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US" sz="800" kern="1200" dirty="0">
              <a:latin typeface="Aptos"/>
            </a:rPr>
            <a:t>Proof of Eligibility</a:t>
          </a:r>
          <a:endParaRPr lang="en-US" sz="800" kern="1200" dirty="0"/>
        </a:p>
      </dsp:txBody>
      <dsp:txXfrm rot="-5400000">
        <a:off x="1" y="1643016"/>
        <a:ext cx="910463" cy="390198"/>
      </dsp:txXfrm>
    </dsp:sp>
    <dsp:sp modelId="{C752040B-429B-489F-8074-C20348E43DBF}">
      <dsp:nvSpPr>
        <dsp:cNvPr id="0" name=""/>
        <dsp:cNvSpPr/>
      </dsp:nvSpPr>
      <dsp:spPr>
        <a:xfrm rot="5400000">
          <a:off x="5877959" y="-3779711"/>
          <a:ext cx="845430" cy="10780422"/>
        </a:xfrm>
        <a:prstGeom prst="round2SameRect">
          <a:avLst/>
        </a:prstGeom>
        <a:solidFill>
          <a:schemeClr val="lt1">
            <a:alpha val="90000"/>
            <a:hueOff val="0"/>
            <a:satOff val="0"/>
            <a:lumOff val="0"/>
            <a:alphaOff val="0"/>
          </a:schemeClr>
        </a:solidFill>
        <a:ln w="19050" cap="flat" cmpd="sng" algn="ctr">
          <a:solidFill>
            <a:schemeClr val="accent6">
              <a:shade val="50000"/>
              <a:hueOff val="166347"/>
              <a:satOff val="-13045"/>
              <a:lumOff val="189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Documents are submitted to  OPWDD to  review  for  Eligibility to receive services. </a:t>
          </a:r>
        </a:p>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Psychological, Psychosocial, Medical and any document that supports the disability started before 22.</a:t>
          </a:r>
        </a:p>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Care Managers will help find and schedule appointments for these reports, as well as submit any required documents</a:t>
          </a:r>
          <a:r>
            <a:rPr lang="en-US" sz="600" kern="1200" dirty="0">
              <a:latin typeface="Abadi" panose="020B0604020104020204" pitchFamily="34" charset="0"/>
            </a:rPr>
            <a:t>.</a:t>
          </a:r>
        </a:p>
      </dsp:txBody>
      <dsp:txXfrm rot="-5400000">
        <a:off x="910463" y="1229055"/>
        <a:ext cx="10739152" cy="762890"/>
      </dsp:txXfrm>
    </dsp:sp>
    <dsp:sp modelId="{18647302-829B-4036-BDE6-444392C8F792}">
      <dsp:nvSpPr>
        <dsp:cNvPr id="0" name=""/>
        <dsp:cNvSpPr/>
      </dsp:nvSpPr>
      <dsp:spPr>
        <a:xfrm rot="5400000">
          <a:off x="-195099" y="2568327"/>
          <a:ext cx="1300661" cy="910463"/>
        </a:xfrm>
        <a:prstGeom prst="chevron">
          <a:avLst/>
        </a:prstGeom>
        <a:solidFill>
          <a:schemeClr val="accent6">
            <a:shade val="50000"/>
            <a:hueOff val="332694"/>
            <a:satOff val="-26090"/>
            <a:lumOff val="37895"/>
            <a:alphaOff val="0"/>
          </a:schemeClr>
        </a:solidFill>
        <a:ln w="19050" cap="flat" cmpd="sng" algn="ctr">
          <a:solidFill>
            <a:schemeClr val="accent6">
              <a:shade val="50000"/>
              <a:hueOff val="332694"/>
              <a:satOff val="-26090"/>
              <a:lumOff val="3789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US" sz="800" kern="1200" dirty="0">
              <a:latin typeface="Aptos"/>
            </a:rPr>
            <a:t>Request of Services to OPWDD</a:t>
          </a:r>
        </a:p>
      </dsp:txBody>
      <dsp:txXfrm rot="-5400000">
        <a:off x="1" y="2828460"/>
        <a:ext cx="910463" cy="390198"/>
      </dsp:txXfrm>
    </dsp:sp>
    <dsp:sp modelId="{61819B29-29D2-4FE7-902A-7F7E5E1A62DB}">
      <dsp:nvSpPr>
        <dsp:cNvPr id="0" name=""/>
        <dsp:cNvSpPr/>
      </dsp:nvSpPr>
      <dsp:spPr>
        <a:xfrm rot="5400000">
          <a:off x="5877959" y="-2594268"/>
          <a:ext cx="845430" cy="10780422"/>
        </a:xfrm>
        <a:prstGeom prst="round2SameRect">
          <a:avLst/>
        </a:prstGeom>
        <a:solidFill>
          <a:schemeClr val="lt1">
            <a:alpha val="90000"/>
            <a:hueOff val="0"/>
            <a:satOff val="0"/>
            <a:lumOff val="0"/>
            <a:alphaOff val="0"/>
          </a:schemeClr>
        </a:solidFill>
        <a:ln w="19050" cap="flat" cmpd="sng" algn="ctr">
          <a:solidFill>
            <a:schemeClr val="accent6">
              <a:shade val="50000"/>
              <a:hueOff val="332694"/>
              <a:satOff val="-26090"/>
              <a:lumOff val="378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Once approved for OPWDD services, your Care Manager will submit a request of services that you would like to receive. This includes, Day habilitation, Respite, Employment  ETC.  </a:t>
          </a:r>
        </a:p>
        <a:p>
          <a:pPr marL="114300" lvl="1" indent="-114300" algn="l" defTabSz="533400" rtl="0">
            <a:lnSpc>
              <a:spcPct val="90000"/>
            </a:lnSpc>
            <a:spcBef>
              <a:spcPct val="0"/>
            </a:spcBef>
            <a:spcAft>
              <a:spcPct val="15000"/>
            </a:spcAft>
            <a:buChar char="•"/>
          </a:pPr>
          <a:r>
            <a:rPr lang="en-US" sz="1200" kern="1200" dirty="0">
              <a:latin typeface="Abadi" panose="020B0604020104020204" pitchFamily="34" charset="0"/>
            </a:rPr>
            <a:t>OPWDD will inform the approved services through a Notice of Decision.</a:t>
          </a:r>
        </a:p>
        <a:p>
          <a:pPr marL="114300" lvl="1" indent="-114300" algn="l" defTabSz="533400">
            <a:lnSpc>
              <a:spcPct val="90000"/>
            </a:lnSpc>
            <a:spcBef>
              <a:spcPct val="0"/>
            </a:spcBef>
            <a:spcAft>
              <a:spcPct val="15000"/>
            </a:spcAft>
            <a:buChar char="•"/>
          </a:pPr>
          <a:r>
            <a:rPr lang="en-US" sz="1200" kern="1200" dirty="0">
              <a:latin typeface="Abadi" panose="020B0604020104020204" pitchFamily="34" charset="0"/>
            </a:rPr>
            <a:t>If eligibility &amp; service authorization denied: explore other options for supported employment services such as  ACCES- VR, DOH or DYCD. </a:t>
          </a:r>
        </a:p>
      </dsp:txBody>
      <dsp:txXfrm rot="-5400000">
        <a:off x="910463" y="2414498"/>
        <a:ext cx="10739152" cy="762890"/>
      </dsp:txXfrm>
    </dsp:sp>
    <dsp:sp modelId="{518C2439-21CC-4500-AB93-05F060340784}">
      <dsp:nvSpPr>
        <dsp:cNvPr id="0" name=""/>
        <dsp:cNvSpPr/>
      </dsp:nvSpPr>
      <dsp:spPr>
        <a:xfrm rot="5400000">
          <a:off x="-195099" y="3753770"/>
          <a:ext cx="1300661" cy="910463"/>
        </a:xfrm>
        <a:prstGeom prst="chevron">
          <a:avLst/>
        </a:prstGeom>
        <a:solidFill>
          <a:schemeClr val="accent6">
            <a:shade val="50000"/>
            <a:hueOff val="332694"/>
            <a:satOff val="-26090"/>
            <a:lumOff val="37895"/>
            <a:alphaOff val="0"/>
          </a:schemeClr>
        </a:solidFill>
        <a:ln w="19050" cap="flat" cmpd="sng" algn="ctr">
          <a:solidFill>
            <a:schemeClr val="accent6">
              <a:shade val="50000"/>
              <a:hueOff val="332694"/>
              <a:satOff val="-26090"/>
              <a:lumOff val="3789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Assessments and  Planning </a:t>
          </a:r>
        </a:p>
      </dsp:txBody>
      <dsp:txXfrm rot="-5400000">
        <a:off x="1" y="4013903"/>
        <a:ext cx="910463" cy="390198"/>
      </dsp:txXfrm>
    </dsp:sp>
    <dsp:sp modelId="{29155D76-119D-4F6A-87CC-B7FCCD69BD72}">
      <dsp:nvSpPr>
        <dsp:cNvPr id="0" name=""/>
        <dsp:cNvSpPr/>
      </dsp:nvSpPr>
      <dsp:spPr>
        <a:xfrm rot="5400000">
          <a:off x="5877959" y="-1408824"/>
          <a:ext cx="845430" cy="10780422"/>
        </a:xfrm>
        <a:prstGeom prst="round2SameRect">
          <a:avLst/>
        </a:prstGeom>
        <a:solidFill>
          <a:schemeClr val="lt1">
            <a:alpha val="90000"/>
            <a:hueOff val="0"/>
            <a:satOff val="0"/>
            <a:lumOff val="0"/>
            <a:alphaOff val="0"/>
          </a:schemeClr>
        </a:solidFill>
        <a:ln w="19050" cap="flat" cmpd="sng" algn="ctr">
          <a:solidFill>
            <a:schemeClr val="accent6">
              <a:shade val="50000"/>
              <a:hueOff val="332694"/>
              <a:satOff val="-26090"/>
              <a:lumOff val="378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72" tIns="3810" rIns="3810" bIns="381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kern="1200" dirty="0"/>
            <a:t> </a:t>
          </a:r>
          <a:r>
            <a:rPr lang="en-US" sz="1200" kern="1200" dirty="0">
              <a:latin typeface="Abadi" panose="020B0604020104020204" pitchFamily="34" charset="0"/>
            </a:rPr>
            <a:t>Care manager will assist  person supported to identify appropriate programs and make referral for OPWDD funded employment services (ETP, Community Based Pre-vocational, or Pathway to Employment) to an approved service provider. </a:t>
          </a:r>
        </a:p>
        <a:p>
          <a:pPr algn="l">
            <a:buFont typeface="Arial" panose="020B0604020202020204" pitchFamily="34" charset="0"/>
            <a:buChar char="•"/>
          </a:pPr>
          <a:r>
            <a:rPr lang="en-US" sz="1200" kern="1200" dirty="0">
              <a:latin typeface="Abadi" panose="020B0604020104020204" pitchFamily="34" charset="0"/>
            </a:rPr>
            <a:t>Staff  complete intake meeting  to discuss service types then determine plan for long term  supported employment and funding source</a:t>
          </a:r>
        </a:p>
        <a:p>
          <a:pPr algn="l"/>
          <a:r>
            <a:rPr lang="en-US" sz="1200" kern="1200" dirty="0">
              <a:latin typeface="Abadi" panose="020B0604020104020204" pitchFamily="34" charset="0"/>
            </a:rPr>
            <a:t>Staff provides job readiness activities, discovery and/or training based  approved OPWDD services </a:t>
          </a:r>
        </a:p>
        <a:p>
          <a:pPr marL="57150" lvl="1" indent="0" algn="l" defTabSz="488950">
            <a:lnSpc>
              <a:spcPct val="90000"/>
            </a:lnSpc>
            <a:spcBef>
              <a:spcPct val="0"/>
            </a:spcBef>
            <a:spcAft>
              <a:spcPct val="15000"/>
            </a:spcAft>
          </a:pPr>
          <a:endParaRPr lang="en-US" sz="600" kern="1200" dirty="0"/>
        </a:p>
      </dsp:txBody>
      <dsp:txXfrm rot="-5400000">
        <a:off x="910463" y="3599942"/>
        <a:ext cx="10739152" cy="762890"/>
      </dsp:txXfrm>
    </dsp:sp>
    <dsp:sp modelId="{E11B9753-73F1-4B98-B270-DA43BB1F70F3}">
      <dsp:nvSpPr>
        <dsp:cNvPr id="0" name=""/>
        <dsp:cNvSpPr/>
      </dsp:nvSpPr>
      <dsp:spPr>
        <a:xfrm rot="5400000">
          <a:off x="-195099" y="4939214"/>
          <a:ext cx="1300661" cy="910463"/>
        </a:xfrm>
        <a:prstGeom prst="chevron">
          <a:avLst/>
        </a:prstGeom>
        <a:solidFill>
          <a:schemeClr val="accent6">
            <a:shade val="50000"/>
            <a:hueOff val="166347"/>
            <a:satOff val="-13045"/>
            <a:lumOff val="18948"/>
            <a:alphaOff val="0"/>
          </a:schemeClr>
        </a:solidFill>
        <a:ln w="19050" cap="flat" cmpd="sng" algn="ctr">
          <a:solidFill>
            <a:schemeClr val="accent6">
              <a:shade val="50000"/>
              <a:hueOff val="166347"/>
              <a:satOff val="-13045"/>
              <a:lumOff val="189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kern="1200" dirty="0"/>
            <a:t>Placement or follow up</a:t>
          </a:r>
        </a:p>
        <a:p>
          <a:pPr marL="0" lvl="0" algn="ctr" defTabSz="222250">
            <a:lnSpc>
              <a:spcPct val="90000"/>
            </a:lnSpc>
            <a:spcBef>
              <a:spcPct val="0"/>
            </a:spcBef>
            <a:spcAft>
              <a:spcPct val="35000"/>
            </a:spcAft>
            <a:buNone/>
          </a:pPr>
          <a:endParaRPr lang="en-US" sz="800" kern="1200" dirty="0"/>
        </a:p>
      </dsp:txBody>
      <dsp:txXfrm rot="-5400000">
        <a:off x="1" y="5199347"/>
        <a:ext cx="910463" cy="390198"/>
      </dsp:txXfrm>
    </dsp:sp>
    <dsp:sp modelId="{974BE6E2-BDE7-4369-9BF3-14151BE34BDF}">
      <dsp:nvSpPr>
        <dsp:cNvPr id="0" name=""/>
        <dsp:cNvSpPr/>
      </dsp:nvSpPr>
      <dsp:spPr>
        <a:xfrm rot="5400000">
          <a:off x="5877959" y="-223381"/>
          <a:ext cx="845430" cy="10780422"/>
        </a:xfrm>
        <a:prstGeom prst="round2SameRect">
          <a:avLst/>
        </a:prstGeom>
        <a:solidFill>
          <a:schemeClr val="lt1">
            <a:alpha val="90000"/>
            <a:hueOff val="0"/>
            <a:satOff val="0"/>
            <a:lumOff val="0"/>
            <a:alphaOff val="0"/>
          </a:schemeClr>
        </a:solidFill>
        <a:ln w="19050" cap="flat" cmpd="sng" algn="ctr">
          <a:solidFill>
            <a:schemeClr val="accent6">
              <a:shade val="50000"/>
              <a:hueOff val="166347"/>
              <a:satOff val="-13045"/>
              <a:lumOff val="189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latin typeface="Abadi" panose="020B0604020104020204" pitchFamily="34" charset="0"/>
            </a:rPr>
            <a:t>Ideally, after a person completes these steps, they  will  be successful in obtaining a  job. </a:t>
          </a:r>
          <a:endParaRPr lang="en-US" sz="900" kern="1200" dirty="0">
            <a:latin typeface="Abadi" panose="020B0604020104020204" pitchFamily="34" charset="0"/>
          </a:endParaRPr>
        </a:p>
        <a:p>
          <a:pPr marL="114300" lvl="1" indent="-114300" algn="l" defTabSz="533400">
            <a:lnSpc>
              <a:spcPct val="90000"/>
            </a:lnSpc>
            <a:spcBef>
              <a:spcPct val="0"/>
            </a:spcBef>
            <a:spcAft>
              <a:spcPct val="15000"/>
            </a:spcAft>
            <a:buChar char="•"/>
          </a:pPr>
          <a:r>
            <a:rPr lang="en-US" sz="1200" kern="1200" dirty="0">
              <a:latin typeface="Abadi" panose="020B0604020104020204" pitchFamily="34" charset="0"/>
            </a:rPr>
            <a:t>If  Job placement is successful, staff  provide long term supports based on authorizations, eligibility and level of support needed ( SEMP- Intensive or Extended)</a:t>
          </a:r>
        </a:p>
        <a:p>
          <a:pPr marL="114300" lvl="1" indent="-114300" algn="l" defTabSz="533400">
            <a:lnSpc>
              <a:spcPct val="90000"/>
            </a:lnSpc>
            <a:spcBef>
              <a:spcPct val="0"/>
            </a:spcBef>
            <a:spcAft>
              <a:spcPct val="15000"/>
            </a:spcAft>
            <a:buChar char="•"/>
          </a:pPr>
          <a:r>
            <a:rPr lang="en-US" sz="1200" kern="1200" dirty="0">
              <a:latin typeface="Abadi" panose="020B0604020104020204" pitchFamily="34" charset="0"/>
            </a:rPr>
            <a:t>If  job placement is undetermined at this step, staff provide additional service options that would support someone in their long-term goal for employment ex: Day  Hab, another discovery-based services. </a:t>
          </a:r>
        </a:p>
      </dsp:txBody>
      <dsp:txXfrm rot="-5400000">
        <a:off x="910463" y="4785385"/>
        <a:ext cx="10739152" cy="76289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59367-EF71-E5D6-D65D-631B65E873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F9F4D6-A7DB-495C-40B6-DF753AEA43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664E9D-B67D-1E7F-8CCD-8276D22B00D0}"/>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5" name="Footer Placeholder 4">
            <a:extLst>
              <a:ext uri="{FF2B5EF4-FFF2-40B4-BE49-F238E27FC236}">
                <a16:creationId xmlns:a16="http://schemas.microsoft.com/office/drawing/2014/main" id="{CD8D09FB-F07A-FF9E-FF74-0BAFBC97A7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944141-B601-814A-5376-E81EE97E22DA}"/>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2344846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3ADCD-B9C4-E520-9D4D-5FB95A9EB4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05636F-7C21-0B04-8263-BAD284A7F3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D5043-A60D-E31A-6622-17FFC1FD0409}"/>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5" name="Footer Placeholder 4">
            <a:extLst>
              <a:ext uri="{FF2B5EF4-FFF2-40B4-BE49-F238E27FC236}">
                <a16:creationId xmlns:a16="http://schemas.microsoft.com/office/drawing/2014/main" id="{6BB1413A-1991-9F03-F888-D505E97BFB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F16DA6-7870-D5B1-23D1-00683EFEDB4A}"/>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2398916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0EF9-7787-57E5-27C4-4177C24668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83E7D8-85BC-ED64-8031-910B8EC2B8A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42FCAE-B1AD-C803-ED85-4D54F666CEB4}"/>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5" name="Footer Placeholder 4">
            <a:extLst>
              <a:ext uri="{FF2B5EF4-FFF2-40B4-BE49-F238E27FC236}">
                <a16:creationId xmlns:a16="http://schemas.microsoft.com/office/drawing/2014/main" id="{99ACF71A-DB00-47C6-265E-62C9850762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1B45E9-DE17-CC2B-1D5B-85C4CEA4EE85}"/>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217516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EEAA9-BD6D-4C05-AFB6-3FF5441231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0E9E1D-B001-836B-B66C-D879A25B7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1B865D-D354-6991-9368-D6A7EB0AA7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DF5C74-4249-B141-7071-AFDBFD854894}"/>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6" name="Footer Placeholder 5">
            <a:extLst>
              <a:ext uri="{FF2B5EF4-FFF2-40B4-BE49-F238E27FC236}">
                <a16:creationId xmlns:a16="http://schemas.microsoft.com/office/drawing/2014/main" id="{D71B1A70-E6D3-7365-C48F-21B7F1C9E2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514504-B33A-B69E-EEA3-FDFC25982B4D}"/>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3508540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A8F9-442C-3B77-BA7A-2971A2656B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8B3C24-E98C-B079-9878-64A3080AB6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6DA4A3-5ACA-E1E2-5B18-5A6FAFCA94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70C363-5FCF-FDEA-5210-37D7C62A08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8EA97F-DF2D-D47E-ADA7-61CBB10DCC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537870-6D94-E9D4-E0FD-8965ECD1121D}"/>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8" name="Footer Placeholder 7">
            <a:extLst>
              <a:ext uri="{FF2B5EF4-FFF2-40B4-BE49-F238E27FC236}">
                <a16:creationId xmlns:a16="http://schemas.microsoft.com/office/drawing/2014/main" id="{0D9856DD-1A96-4AC2-2271-559A83917E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E1EBB9-426F-7B99-D8B4-F87C053DD8C0}"/>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4104389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8B59-C9B3-8B38-B1BD-F72681A4D7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78B-EDFD-0C55-C861-18862B1B2A58}"/>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4" name="Footer Placeholder 3">
            <a:extLst>
              <a:ext uri="{FF2B5EF4-FFF2-40B4-BE49-F238E27FC236}">
                <a16:creationId xmlns:a16="http://schemas.microsoft.com/office/drawing/2014/main" id="{29A4E8F4-A035-A5D0-F94B-322446700D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5C9755-2D3E-9AF6-FA45-E72CB3BD10E6}"/>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52494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14E474-ABD0-18D5-022B-18A7835730BF}"/>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3" name="Footer Placeholder 2">
            <a:extLst>
              <a:ext uri="{FF2B5EF4-FFF2-40B4-BE49-F238E27FC236}">
                <a16:creationId xmlns:a16="http://schemas.microsoft.com/office/drawing/2014/main" id="{71595FEE-E769-3020-951D-B6C5F539C3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9A5B28-6F76-D079-7870-7D93C5498900}"/>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2407484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75E6-C36A-18C5-136C-F8F39D2248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180BFA-B160-C541-CB68-E453C90E26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E2D58-2528-64B4-220F-18021A130D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20F03B-0F3D-94E5-B930-E7472F673C95}"/>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6" name="Footer Placeholder 5">
            <a:extLst>
              <a:ext uri="{FF2B5EF4-FFF2-40B4-BE49-F238E27FC236}">
                <a16:creationId xmlns:a16="http://schemas.microsoft.com/office/drawing/2014/main" id="{08E0206D-6C9E-27D7-61E6-7571EC544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A371DA-626F-83C9-B466-A5CC2FAF164D}"/>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3790446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E1394-F335-60D8-5519-F9B0B451B8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827544-394E-ED3C-0BCE-8B467B6D09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5F5D2C-3DE0-6422-EE43-80A485BC2A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4EF6C7-8ACB-ADBD-6ED8-D3ED044D722D}"/>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6" name="Footer Placeholder 5">
            <a:extLst>
              <a:ext uri="{FF2B5EF4-FFF2-40B4-BE49-F238E27FC236}">
                <a16:creationId xmlns:a16="http://schemas.microsoft.com/office/drawing/2014/main" id="{F753268E-605D-AF92-B887-92EC811E31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842294-CC9B-E23A-0770-16404A3F22B8}"/>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478288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7B6B-8FC2-4655-99D2-9FA5294741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5725D6-FA3F-D90A-5967-22A817045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7B1300-EA53-F552-3959-B28DA545268F}"/>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5" name="Footer Placeholder 4">
            <a:extLst>
              <a:ext uri="{FF2B5EF4-FFF2-40B4-BE49-F238E27FC236}">
                <a16:creationId xmlns:a16="http://schemas.microsoft.com/office/drawing/2014/main" id="{FC34B68C-E536-A098-07BB-719A2705C1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FED0F-E8AD-0AFF-D33D-3DCAB6624EE2}"/>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2832903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D95668-3DD2-69AD-0B26-CF9603A9C1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69D1C3-627F-ACC2-2E66-AD0FD72663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F9158B-9A48-02C7-238C-B5A467BF082C}"/>
              </a:ext>
            </a:extLst>
          </p:cNvPr>
          <p:cNvSpPr>
            <a:spLocks noGrp="1"/>
          </p:cNvSpPr>
          <p:nvPr>
            <p:ph type="dt" sz="half" idx="10"/>
          </p:nvPr>
        </p:nvSpPr>
        <p:spPr/>
        <p:txBody>
          <a:bodyPr/>
          <a:lstStyle/>
          <a:p>
            <a:fld id="{18B32C78-0029-4307-936C-9EA714BEEEC4}" type="datetimeFigureOut">
              <a:rPr lang="en-US" smtClean="0"/>
              <a:t>1/15/2026</a:t>
            </a:fld>
            <a:endParaRPr lang="en-US"/>
          </a:p>
        </p:txBody>
      </p:sp>
      <p:sp>
        <p:nvSpPr>
          <p:cNvPr id="5" name="Footer Placeholder 4">
            <a:extLst>
              <a:ext uri="{FF2B5EF4-FFF2-40B4-BE49-F238E27FC236}">
                <a16:creationId xmlns:a16="http://schemas.microsoft.com/office/drawing/2014/main" id="{E5B16A1A-9BEE-3EB5-0C87-C6699223FE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F288F-FD32-23F6-2F92-5125DA5CB97E}"/>
              </a:ext>
            </a:extLst>
          </p:cNvPr>
          <p:cNvSpPr>
            <a:spLocks noGrp="1"/>
          </p:cNvSpPr>
          <p:nvPr>
            <p:ph type="sldNum" sz="quarter" idx="12"/>
          </p:nvPr>
        </p:nvSpPr>
        <p:spPr/>
        <p:txBody>
          <a:bodyPr/>
          <a:lstStyle/>
          <a:p>
            <a:fld id="{E139EF51-BFCC-4152-B9CE-FB0A4193C561}" type="slidenum">
              <a:rPr lang="en-US" smtClean="0"/>
              <a:t>‹#›</a:t>
            </a:fld>
            <a:endParaRPr lang="en-US"/>
          </a:p>
        </p:txBody>
      </p:sp>
    </p:spTree>
    <p:extLst>
      <p:ext uri="{BB962C8B-B14F-4D97-AF65-F5344CB8AC3E}">
        <p14:creationId xmlns:p14="http://schemas.microsoft.com/office/powerpoint/2010/main" val="260675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1EF8CAB-74EE-F5E0-2A98-D49729C5739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6" name="Graphic 5">
            <a:extLst>
              <a:ext uri="{FF2B5EF4-FFF2-40B4-BE49-F238E27FC236}">
                <a16:creationId xmlns:a16="http://schemas.microsoft.com/office/drawing/2014/main" id="{8783521D-ED5D-D5DB-16FA-CD1B1203DF6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87659"/>
          <a:stretch/>
        </p:blipFill>
        <p:spPr>
          <a:xfrm>
            <a:off x="0" y="5731979"/>
            <a:ext cx="1504645" cy="1146408"/>
          </a:xfrm>
          <a:prstGeom prst="rect">
            <a:avLst/>
          </a:prstGeom>
        </p:spPr>
      </p:pic>
      <p:pic>
        <p:nvPicPr>
          <p:cNvPr id="7" name="Graphic 6">
            <a:extLst>
              <a:ext uri="{FF2B5EF4-FFF2-40B4-BE49-F238E27FC236}">
                <a16:creationId xmlns:a16="http://schemas.microsoft.com/office/drawing/2014/main" id="{9381EED1-F8B1-76DD-2AF9-959C65437F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8" name="Graphic 7">
            <a:extLst>
              <a:ext uri="{FF2B5EF4-FFF2-40B4-BE49-F238E27FC236}">
                <a16:creationId xmlns:a16="http://schemas.microsoft.com/office/drawing/2014/main" id="{1D23ADF4-87AF-5693-9986-341478D502B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9" name="Graphic 8">
            <a:extLst>
              <a:ext uri="{FF2B5EF4-FFF2-40B4-BE49-F238E27FC236}">
                <a16:creationId xmlns:a16="http://schemas.microsoft.com/office/drawing/2014/main" id="{2E5EE104-2241-C262-895C-BCA769134010}"/>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4" name="Content Placeholder 12">
            <a:extLst>
              <a:ext uri="{FF2B5EF4-FFF2-40B4-BE49-F238E27FC236}">
                <a16:creationId xmlns:a16="http://schemas.microsoft.com/office/drawing/2014/main" id="{19B7E7AC-A0E6-BE9A-4728-8FE036CF3538}"/>
              </a:ext>
            </a:extLst>
          </p:cNvPr>
          <p:cNvSpPr>
            <a:spLocks noGrp="1"/>
          </p:cNvSpPr>
          <p:nvPr>
            <p:ph sz="quarter" idx="13"/>
          </p:nvPr>
        </p:nvSpPr>
        <p:spPr>
          <a:xfrm>
            <a:off x="841248" y="1536827"/>
            <a:ext cx="6556375" cy="4479925"/>
          </a:xfrm>
        </p:spPr>
        <p:txBody>
          <a:bodyPr>
            <a:normAutofit/>
          </a:bodyPr>
          <a:lstStyle>
            <a:lvl1pPr>
              <a:lnSpc>
                <a:spcPct val="140000"/>
              </a:lnSpc>
              <a:spcAft>
                <a:spcPts val="0"/>
              </a:spcAft>
              <a:defRPr sz="28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3107512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0F0E0D3-11E9-A85D-821D-49C27B06B0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6" name="Graphic 5">
            <a:extLst>
              <a:ext uri="{FF2B5EF4-FFF2-40B4-BE49-F238E27FC236}">
                <a16:creationId xmlns:a16="http://schemas.microsoft.com/office/drawing/2014/main" id="{7433D848-BBB0-8852-CBA7-96FB04BFADE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556"/>
          <a:stretch/>
        </p:blipFill>
        <p:spPr>
          <a:xfrm>
            <a:off x="10687351" y="4584700"/>
            <a:ext cx="1504649" cy="1130300"/>
          </a:xfrm>
          <a:prstGeom prst="rect">
            <a:avLst/>
          </a:prstGeom>
        </p:spPr>
      </p:pic>
      <p:pic>
        <p:nvPicPr>
          <p:cNvPr id="7" name="Graphic 6">
            <a:extLst>
              <a:ext uri="{FF2B5EF4-FFF2-40B4-BE49-F238E27FC236}">
                <a16:creationId xmlns:a16="http://schemas.microsoft.com/office/drawing/2014/main" id="{3A0A5B28-1267-FF8C-DD34-4AE0CE17FD9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72FE7896-D379-408C-54BB-757C71F0DEF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49515" r="34180"/>
          <a:stretch/>
        </p:blipFill>
        <p:spPr>
          <a:xfrm>
            <a:off x="10687351" y="1141376"/>
            <a:ext cx="1504649" cy="1154076"/>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37E02B10-F9DF-509C-64D5-91DEB6988175}"/>
              </a:ext>
            </a:extLst>
          </p:cNvPr>
          <p:cNvSpPr>
            <a:spLocks noGrp="1"/>
          </p:cNvSpPr>
          <p:nvPr>
            <p:ph type="body" sz="quarter" idx="15"/>
          </p:nvPr>
        </p:nvSpPr>
        <p:spPr>
          <a:xfrm>
            <a:off x="4791455" y="1536826"/>
            <a:ext cx="5650992" cy="557784"/>
          </a:xfrm>
        </p:spPr>
        <p:txBody>
          <a:bodyPr/>
          <a:lstStyle>
            <a:lvl1pPr marL="0" indent="0">
              <a:lnSpc>
                <a:spcPct val="90000"/>
              </a:lnSpc>
              <a:spcBef>
                <a:spcPts val="1000"/>
              </a:spcBef>
              <a:spcAft>
                <a:spcPts val="0"/>
              </a:spcAft>
              <a:buNone/>
              <a:defRPr sz="2000" b="1" baseline="0">
                <a:solidFill>
                  <a:schemeClr val="tx1"/>
                </a:solidFill>
                <a:latin typeface="+mj-lt"/>
              </a:defRPr>
            </a:lvl1pPr>
          </a:lstStyle>
          <a:p>
            <a:pPr lvl="0"/>
            <a:r>
              <a:rPr lang="en-US" dirty="0"/>
              <a:t>Click to edit Master text styles</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2267712"/>
            <a:ext cx="5650992" cy="3767328"/>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504016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215" cy="4480560"/>
          </a:xfrm>
        </p:spPr>
        <p:txBody>
          <a:bodyPr/>
          <a:lstStyle>
            <a:lvl1pPr marL="0" indent="0">
              <a:lnSpc>
                <a:spcPct val="75000"/>
              </a:lnSpc>
              <a:buNone/>
              <a:defRPr sz="8000">
                <a:solidFill>
                  <a:schemeClr val="bg1">
                    <a:lumMod val="95000"/>
                  </a:schemeClr>
                </a:solidFill>
              </a:defRPr>
            </a:lvl1pPr>
          </a:lstStyle>
          <a:p>
            <a:pPr lvl="0"/>
            <a:r>
              <a:rPr lang="en-US" dirty="0"/>
              <a:t>Click to edit Master text styles</a:t>
            </a:r>
          </a:p>
        </p:txBody>
      </p:sp>
    </p:spTree>
    <p:extLst>
      <p:ext uri="{BB962C8B-B14F-4D97-AF65-F5344CB8AC3E}">
        <p14:creationId xmlns:p14="http://schemas.microsoft.com/office/powerpoint/2010/main" val="3388138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03">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C5788EE-4EDA-20FA-8EB9-2F0639E8A2B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8" name="Graphic 7">
            <a:extLst>
              <a:ext uri="{FF2B5EF4-FFF2-40B4-BE49-F238E27FC236}">
                <a16:creationId xmlns:a16="http://schemas.microsoft.com/office/drawing/2014/main" id="{9D053CA0-7A9F-FC49-AD3F-F3280344D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767F6939-7B7E-F49F-8219-DC8CDAC85D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1" name="Graphic 10">
            <a:extLst>
              <a:ext uri="{FF2B5EF4-FFF2-40B4-BE49-F238E27FC236}">
                <a16:creationId xmlns:a16="http://schemas.microsoft.com/office/drawing/2014/main" id="{FACCA700-291A-CD50-0CF3-749300C8D7A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2" name="Graphic 11">
            <a:extLst>
              <a:ext uri="{FF2B5EF4-FFF2-40B4-BE49-F238E27FC236}">
                <a16:creationId xmlns:a16="http://schemas.microsoft.com/office/drawing/2014/main" id="{0EFADD4D-8EF2-3DF8-F5F4-9459752D546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3" name="Graphic 12">
            <a:extLst>
              <a:ext uri="{FF2B5EF4-FFF2-40B4-BE49-F238E27FC236}">
                <a16:creationId xmlns:a16="http://schemas.microsoft.com/office/drawing/2014/main" id="{B5B36F67-81DA-36AC-5D17-0172FF5A70CA}"/>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841248" y="1527048"/>
            <a:ext cx="10479024" cy="4498848"/>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768366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ection break with image 03">
    <p:bg>
      <p:bgPr>
        <a:solidFill>
          <a:schemeClr val="accent6">
            <a:lumMod val="50000"/>
          </a:schemeClr>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092952" y="0"/>
            <a:ext cx="6099048" cy="6876288"/>
          </a:xfrm>
          <a:solidFill>
            <a:schemeClr val="accent6">
              <a:lumMod val="75000"/>
            </a:schemeClr>
          </a:solidFill>
        </p:spPr>
        <p:txBody>
          <a:bodyPr/>
          <a:lstStyle>
            <a:lvl1pPr marL="0" indent="0" algn="l">
              <a:buNone/>
              <a:defRPr>
                <a:solidFill>
                  <a:schemeClr val="bg1"/>
                </a:solidFill>
              </a:defRPr>
            </a:lvl1pPr>
          </a:lstStyle>
          <a:p>
            <a:endParaRPr lang="en-US" dirty="0"/>
          </a:p>
        </p:txBody>
      </p:sp>
      <p:sp>
        <p:nvSpPr>
          <p:cNvPr id="124" name="Title 123">
            <a:extLst>
              <a:ext uri="{FF2B5EF4-FFF2-40B4-BE49-F238E27FC236}">
                <a16:creationId xmlns:a16="http://schemas.microsoft.com/office/drawing/2014/main" id="{5EF8E4BF-2FB4-FFDD-E565-805C476240FE}"/>
              </a:ext>
            </a:extLst>
          </p:cNvPr>
          <p:cNvSpPr>
            <a:spLocks noGrp="1"/>
          </p:cNvSpPr>
          <p:nvPr>
            <p:ph type="title"/>
          </p:nvPr>
        </p:nvSpPr>
        <p:spPr>
          <a:xfrm>
            <a:off x="841244" y="832104"/>
            <a:ext cx="6099048" cy="5219236"/>
          </a:xfrm>
        </p:spPr>
        <p:txBody>
          <a:bodyPr anchor="t"/>
          <a:lstStyle>
            <a:lvl1pPr>
              <a:lnSpc>
                <a:spcPct val="75000"/>
              </a:lnSpc>
              <a:defRPr sz="8000" b="0" spc="0" baseline="0">
                <a:solidFill>
                  <a:schemeClr val="bg1"/>
                </a:solidFill>
                <a:latin typeface="+mn-lt"/>
              </a:defRPr>
            </a:lvl1pPr>
          </a:lstStyle>
          <a:p>
            <a:r>
              <a:rPr lang="en-US" dirty="0"/>
              <a:t>Click to edit Master title style</a:t>
            </a:r>
          </a:p>
        </p:txBody>
      </p:sp>
      <p:sp>
        <p:nvSpPr>
          <p:cNvPr id="123" name="Text Placeholder 122">
            <a:extLst>
              <a:ext uri="{FF2B5EF4-FFF2-40B4-BE49-F238E27FC236}">
                <a16:creationId xmlns:a16="http://schemas.microsoft.com/office/drawing/2014/main" id="{25C59923-6546-AB3B-534C-22113CD9D671}"/>
              </a:ext>
            </a:extLst>
          </p:cNvPr>
          <p:cNvSpPr>
            <a:spLocks noGrp="1"/>
          </p:cNvSpPr>
          <p:nvPr>
            <p:ph type="body" sz="quarter" idx="15"/>
          </p:nvPr>
        </p:nvSpPr>
        <p:spPr>
          <a:xfrm>
            <a:off x="8401353" y="-1"/>
            <a:ext cx="3790650" cy="1155691"/>
          </a:xfrm>
          <a:custGeom>
            <a:avLst/>
            <a:gdLst>
              <a:gd name="connsiteX0" fmla="*/ 2293575 w 3790650"/>
              <a:gd name="connsiteY0" fmla="*/ 0 h 1155691"/>
              <a:gd name="connsiteX1" fmla="*/ 3790650 w 3790650"/>
              <a:gd name="connsiteY1" fmla="*/ 0 h 1155691"/>
              <a:gd name="connsiteX2" fmla="*/ 3790650 w 3790650"/>
              <a:gd name="connsiteY2" fmla="*/ 1098632 h 1155691"/>
              <a:gd name="connsiteX3" fmla="*/ 3775153 w 3790650"/>
              <a:gd name="connsiteY3" fmla="*/ 1104304 h 1155691"/>
              <a:gd name="connsiteX4" fmla="*/ 3435268 w 3790650"/>
              <a:gd name="connsiteY4" fmla="*/ 1155691 h 1155691"/>
              <a:gd name="connsiteX5" fmla="*/ 2292295 w 3790650"/>
              <a:gd name="connsiteY5" fmla="*/ 12701 h 1155691"/>
              <a:gd name="connsiteX6" fmla="*/ 1280 w 3790650"/>
              <a:gd name="connsiteY6" fmla="*/ 0 h 1155691"/>
              <a:gd name="connsiteX7" fmla="*/ 2284665 w 3790650"/>
              <a:gd name="connsiteY7" fmla="*/ 0 h 1155691"/>
              <a:gd name="connsiteX8" fmla="*/ 2285945 w 3790650"/>
              <a:gd name="connsiteY8" fmla="*/ 12701 h 1155691"/>
              <a:gd name="connsiteX9" fmla="*/ 1142973 w 3790650"/>
              <a:gd name="connsiteY9" fmla="*/ 1155691 h 1155691"/>
              <a:gd name="connsiteX10" fmla="*/ 0 w 3790650"/>
              <a:gd name="connsiteY10" fmla="*/ 12701 h 115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0650" h="1155691">
                <a:moveTo>
                  <a:pt x="2293575" y="0"/>
                </a:moveTo>
                <a:lnTo>
                  <a:pt x="3790650" y="0"/>
                </a:lnTo>
                <a:lnTo>
                  <a:pt x="3790650" y="1098632"/>
                </a:lnTo>
                <a:lnTo>
                  <a:pt x="3775153" y="1104304"/>
                </a:lnTo>
                <a:cubicBezTo>
                  <a:pt x="3667783" y="1137700"/>
                  <a:pt x="3553627" y="1155691"/>
                  <a:pt x="3435268" y="1155691"/>
                </a:cubicBezTo>
                <a:cubicBezTo>
                  <a:pt x="2804021" y="1155691"/>
                  <a:pt x="2292295" y="643957"/>
                  <a:pt x="2292295" y="12701"/>
                </a:cubicBezTo>
                <a:close/>
                <a:moveTo>
                  <a:pt x="1280" y="0"/>
                </a:moveTo>
                <a:lnTo>
                  <a:pt x="2284665" y="0"/>
                </a:lnTo>
                <a:lnTo>
                  <a:pt x="2285945" y="12701"/>
                </a:lnTo>
                <a:cubicBezTo>
                  <a:pt x="2285945" y="643957"/>
                  <a:pt x="1774219" y="1155691"/>
                  <a:pt x="1142973" y="1155691"/>
                </a:cubicBezTo>
                <a:cubicBezTo>
                  <a:pt x="511726" y="1155691"/>
                  <a:pt x="0" y="643957"/>
                  <a:pt x="0" y="12701"/>
                </a:cubicBezTo>
                <a:close/>
              </a:path>
            </a:pathLst>
          </a:custGeom>
          <a:solidFill>
            <a:schemeClr val="accent6">
              <a:lumMod val="75000"/>
              <a:alpha val="25000"/>
            </a:schemeClr>
          </a:solidFill>
        </p:spPr>
        <p:txBody>
          <a:bodyPr wrap="square">
            <a:noAutofit/>
          </a:bodyPr>
          <a:lstStyle>
            <a:lvl1pPr>
              <a:defRPr>
                <a:noFill/>
              </a:defRPr>
            </a:lvl1pPr>
          </a:lstStyle>
          <a:p>
            <a:pPr lvl="0"/>
            <a:endParaRPr lang="en-US" dirty="0"/>
          </a:p>
        </p:txBody>
      </p:sp>
      <p:sp>
        <p:nvSpPr>
          <p:cNvPr id="48" name="Text Placeholder 47">
            <a:extLst>
              <a:ext uri="{FF2B5EF4-FFF2-40B4-BE49-F238E27FC236}">
                <a16:creationId xmlns:a16="http://schemas.microsoft.com/office/drawing/2014/main" id="{880C9A0C-95B8-C535-9B78-63FDB782BE10}"/>
              </a:ext>
            </a:extLst>
          </p:cNvPr>
          <p:cNvSpPr>
            <a:spLocks noGrp="1"/>
          </p:cNvSpPr>
          <p:nvPr>
            <p:ph type="body" sz="quarter" idx="12"/>
          </p:nvPr>
        </p:nvSpPr>
        <p:spPr>
          <a:xfrm>
            <a:off x="-3" y="5727700"/>
            <a:ext cx="12192003" cy="1130300"/>
          </a:xfrm>
          <a:custGeom>
            <a:avLst/>
            <a:gdLst>
              <a:gd name="connsiteX0" fmla="*/ 11823828 w 12192003"/>
              <a:gd name="connsiteY0" fmla="*/ 0 h 1130300"/>
              <a:gd name="connsiteX1" fmla="*/ 12163721 w 12192003"/>
              <a:gd name="connsiteY1" fmla="*/ 51387 h 1130300"/>
              <a:gd name="connsiteX2" fmla="*/ 12192003 w 12192003"/>
              <a:gd name="connsiteY2" fmla="*/ 61738 h 1130300"/>
              <a:gd name="connsiteX3" fmla="*/ 12192003 w 12192003"/>
              <a:gd name="connsiteY3" fmla="*/ 1130300 h 1130300"/>
              <a:gd name="connsiteX4" fmla="*/ 10681469 w 12192003"/>
              <a:gd name="connsiteY4" fmla="*/ 1130300 h 1130300"/>
              <a:gd name="connsiteX5" fmla="*/ 10686729 w 12192003"/>
              <a:gd name="connsiteY5" fmla="*/ 1026126 h 1130300"/>
              <a:gd name="connsiteX6" fmla="*/ 11823828 w 12192003"/>
              <a:gd name="connsiteY6" fmla="*/ 0 h 1130300"/>
              <a:gd name="connsiteX7" fmla="*/ 9531478 w 12192003"/>
              <a:gd name="connsiteY7" fmla="*/ 0 h 1130300"/>
              <a:gd name="connsiteX8" fmla="*/ 10668577 w 12192003"/>
              <a:gd name="connsiteY8" fmla="*/ 1026126 h 1130300"/>
              <a:gd name="connsiteX9" fmla="*/ 10673837 w 12192003"/>
              <a:gd name="connsiteY9" fmla="*/ 1130300 h 1130300"/>
              <a:gd name="connsiteX10" fmla="*/ 8389119 w 12192003"/>
              <a:gd name="connsiteY10" fmla="*/ 1130300 h 1130300"/>
              <a:gd name="connsiteX11" fmla="*/ 8394379 w 12192003"/>
              <a:gd name="connsiteY11" fmla="*/ 1026126 h 1130300"/>
              <a:gd name="connsiteX12" fmla="*/ 9531478 w 12192003"/>
              <a:gd name="connsiteY12" fmla="*/ 0 h 1130300"/>
              <a:gd name="connsiteX13" fmla="*/ 7239129 w 12192003"/>
              <a:gd name="connsiteY13" fmla="*/ 0 h 1130300"/>
              <a:gd name="connsiteX14" fmla="*/ 8376227 w 12192003"/>
              <a:gd name="connsiteY14" fmla="*/ 1026126 h 1130300"/>
              <a:gd name="connsiteX15" fmla="*/ 8381487 w 12192003"/>
              <a:gd name="connsiteY15" fmla="*/ 1130300 h 1130300"/>
              <a:gd name="connsiteX16" fmla="*/ 6096769 w 12192003"/>
              <a:gd name="connsiteY16" fmla="*/ 1130300 h 1130300"/>
              <a:gd name="connsiteX17" fmla="*/ 6102029 w 12192003"/>
              <a:gd name="connsiteY17" fmla="*/ 1026126 h 1130300"/>
              <a:gd name="connsiteX18" fmla="*/ 7239129 w 12192003"/>
              <a:gd name="connsiteY18" fmla="*/ 0 h 1130300"/>
              <a:gd name="connsiteX19" fmla="*/ 4946780 w 12192003"/>
              <a:gd name="connsiteY19" fmla="*/ 0 h 1130300"/>
              <a:gd name="connsiteX20" fmla="*/ 6083878 w 12192003"/>
              <a:gd name="connsiteY20" fmla="*/ 1026126 h 1130300"/>
              <a:gd name="connsiteX21" fmla="*/ 6089139 w 12192003"/>
              <a:gd name="connsiteY21" fmla="*/ 1130300 h 1130300"/>
              <a:gd name="connsiteX22" fmla="*/ 3804423 w 12192003"/>
              <a:gd name="connsiteY22" fmla="*/ 1130300 h 1130300"/>
              <a:gd name="connsiteX23" fmla="*/ 3809684 w 12192003"/>
              <a:gd name="connsiteY23" fmla="*/ 1026126 h 1130300"/>
              <a:gd name="connsiteX24" fmla="*/ 4946780 w 12192003"/>
              <a:gd name="connsiteY24" fmla="*/ 0 h 1130300"/>
              <a:gd name="connsiteX25" fmla="*/ 2654431 w 12192003"/>
              <a:gd name="connsiteY25" fmla="*/ 0 h 1130300"/>
              <a:gd name="connsiteX26" fmla="*/ 3791530 w 12192003"/>
              <a:gd name="connsiteY26" fmla="*/ 1026126 h 1130300"/>
              <a:gd name="connsiteX27" fmla="*/ 3796791 w 12192003"/>
              <a:gd name="connsiteY27" fmla="*/ 1130300 h 1130300"/>
              <a:gd name="connsiteX28" fmla="*/ 1512072 w 12192003"/>
              <a:gd name="connsiteY28" fmla="*/ 1130300 h 1130300"/>
              <a:gd name="connsiteX29" fmla="*/ 1517332 w 12192003"/>
              <a:gd name="connsiteY29" fmla="*/ 1026126 h 1130300"/>
              <a:gd name="connsiteX30" fmla="*/ 2654431 w 12192003"/>
              <a:gd name="connsiteY30" fmla="*/ 0 h 1130300"/>
              <a:gd name="connsiteX31" fmla="*/ 362080 w 12192003"/>
              <a:gd name="connsiteY31" fmla="*/ 0 h 1130300"/>
              <a:gd name="connsiteX32" fmla="*/ 1499179 w 12192003"/>
              <a:gd name="connsiteY32" fmla="*/ 1026126 h 1130300"/>
              <a:gd name="connsiteX33" fmla="*/ 1504439 w 12192003"/>
              <a:gd name="connsiteY33" fmla="*/ 1130300 h 1130300"/>
              <a:gd name="connsiteX34" fmla="*/ 0 w 12192003"/>
              <a:gd name="connsiteY34" fmla="*/ 1130300 h 1130300"/>
              <a:gd name="connsiteX35" fmla="*/ 0 w 12192003"/>
              <a:gd name="connsiteY35" fmla="*/ 59507 h 1130300"/>
              <a:gd name="connsiteX36" fmla="*/ 22187 w 12192003"/>
              <a:gd name="connsiteY36" fmla="*/ 51387 h 1130300"/>
              <a:gd name="connsiteX37" fmla="*/ 362080 w 12192003"/>
              <a:gd name="connsiteY37" fmla="*/ 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192003" h="1130300">
                <a:moveTo>
                  <a:pt x="11823828" y="0"/>
                </a:moveTo>
                <a:cubicBezTo>
                  <a:pt x="11942189" y="0"/>
                  <a:pt x="12056349" y="17991"/>
                  <a:pt x="12163721" y="51387"/>
                </a:cubicBezTo>
                <a:lnTo>
                  <a:pt x="12192003" y="61738"/>
                </a:lnTo>
                <a:lnTo>
                  <a:pt x="12192003" y="1130300"/>
                </a:lnTo>
                <a:lnTo>
                  <a:pt x="10681469" y="1130300"/>
                </a:lnTo>
                <a:lnTo>
                  <a:pt x="10686729" y="1026126"/>
                </a:lnTo>
                <a:cubicBezTo>
                  <a:pt x="10745262" y="449767"/>
                  <a:pt x="11232021" y="0"/>
                  <a:pt x="11823828" y="0"/>
                </a:cubicBezTo>
                <a:close/>
                <a:moveTo>
                  <a:pt x="9531478" y="0"/>
                </a:moveTo>
                <a:cubicBezTo>
                  <a:pt x="10123285" y="0"/>
                  <a:pt x="10610044" y="449767"/>
                  <a:pt x="10668577" y="1026126"/>
                </a:cubicBezTo>
                <a:lnTo>
                  <a:pt x="10673837" y="1130300"/>
                </a:lnTo>
                <a:lnTo>
                  <a:pt x="8389119" y="1130300"/>
                </a:lnTo>
                <a:lnTo>
                  <a:pt x="8394379" y="1026126"/>
                </a:lnTo>
                <a:cubicBezTo>
                  <a:pt x="8452912" y="449767"/>
                  <a:pt x="8939671" y="0"/>
                  <a:pt x="9531478" y="0"/>
                </a:cubicBezTo>
                <a:close/>
                <a:moveTo>
                  <a:pt x="7239129" y="0"/>
                </a:moveTo>
                <a:cubicBezTo>
                  <a:pt x="7830936" y="0"/>
                  <a:pt x="8317694" y="449767"/>
                  <a:pt x="8376227" y="1026126"/>
                </a:cubicBezTo>
                <a:lnTo>
                  <a:pt x="8381487" y="1130300"/>
                </a:lnTo>
                <a:lnTo>
                  <a:pt x="6096769" y="1130300"/>
                </a:lnTo>
                <a:lnTo>
                  <a:pt x="6102029" y="1026126"/>
                </a:lnTo>
                <a:cubicBezTo>
                  <a:pt x="6160563" y="449767"/>
                  <a:pt x="6647322" y="0"/>
                  <a:pt x="7239129" y="0"/>
                </a:cubicBezTo>
                <a:close/>
                <a:moveTo>
                  <a:pt x="4946780" y="0"/>
                </a:moveTo>
                <a:cubicBezTo>
                  <a:pt x="5538587" y="0"/>
                  <a:pt x="6025345" y="449767"/>
                  <a:pt x="6083878" y="1026126"/>
                </a:cubicBezTo>
                <a:lnTo>
                  <a:pt x="6089139" y="1130300"/>
                </a:lnTo>
                <a:lnTo>
                  <a:pt x="3804423" y="1130300"/>
                </a:lnTo>
                <a:lnTo>
                  <a:pt x="3809684" y="1026126"/>
                </a:lnTo>
                <a:cubicBezTo>
                  <a:pt x="3868216" y="449767"/>
                  <a:pt x="4354972" y="0"/>
                  <a:pt x="4946780" y="0"/>
                </a:cubicBezTo>
                <a:close/>
                <a:moveTo>
                  <a:pt x="2654431" y="0"/>
                </a:moveTo>
                <a:cubicBezTo>
                  <a:pt x="3246238" y="0"/>
                  <a:pt x="3732997" y="449767"/>
                  <a:pt x="3791530" y="1026126"/>
                </a:cubicBezTo>
                <a:lnTo>
                  <a:pt x="3796791" y="1130300"/>
                </a:lnTo>
                <a:lnTo>
                  <a:pt x="1512072" y="1130300"/>
                </a:lnTo>
                <a:lnTo>
                  <a:pt x="1517332" y="1026126"/>
                </a:lnTo>
                <a:cubicBezTo>
                  <a:pt x="1575865" y="449767"/>
                  <a:pt x="2062624" y="0"/>
                  <a:pt x="2654431" y="0"/>
                </a:cubicBezTo>
                <a:close/>
                <a:moveTo>
                  <a:pt x="362080" y="0"/>
                </a:moveTo>
                <a:cubicBezTo>
                  <a:pt x="953887" y="0"/>
                  <a:pt x="1440646" y="449767"/>
                  <a:pt x="1499179" y="1026126"/>
                </a:cubicBezTo>
                <a:lnTo>
                  <a:pt x="1504439" y="1130300"/>
                </a:lnTo>
                <a:lnTo>
                  <a:pt x="0" y="1130300"/>
                </a:lnTo>
                <a:lnTo>
                  <a:pt x="0" y="59507"/>
                </a:lnTo>
                <a:lnTo>
                  <a:pt x="22187" y="51387"/>
                </a:lnTo>
                <a:cubicBezTo>
                  <a:pt x="129559" y="17991"/>
                  <a:pt x="243719" y="0"/>
                  <a:pt x="362080" y="0"/>
                </a:cubicBezTo>
                <a:close/>
              </a:path>
            </a:pathLst>
          </a:custGeom>
          <a:solidFill>
            <a:schemeClr val="accent6">
              <a:lumMod val="75000"/>
              <a:alpha val="25000"/>
            </a:schemeClr>
          </a:solidFill>
        </p:spPr>
        <p:txBody>
          <a:bodyPr wrap="square">
            <a:noAutofit/>
          </a:bodyPr>
          <a:lstStyle>
            <a:lvl1pPr>
              <a:defRPr>
                <a:noFill/>
              </a:defRPr>
            </a:lvl1pPr>
          </a:lstStyle>
          <a:p>
            <a:pPr lvl="0"/>
            <a:endParaRPr lang="en-US" dirty="0"/>
          </a:p>
        </p:txBody>
      </p:sp>
      <p:sp>
        <p:nvSpPr>
          <p:cNvPr id="62" name="Text Placeholder 61">
            <a:extLst>
              <a:ext uri="{FF2B5EF4-FFF2-40B4-BE49-F238E27FC236}">
                <a16:creationId xmlns:a16="http://schemas.microsoft.com/office/drawing/2014/main" id="{70972619-C968-1257-58C9-0DC661642915}"/>
              </a:ext>
            </a:extLst>
          </p:cNvPr>
          <p:cNvSpPr>
            <a:spLocks noGrp="1"/>
          </p:cNvSpPr>
          <p:nvPr>
            <p:ph type="body" sz="quarter" idx="13"/>
          </p:nvPr>
        </p:nvSpPr>
        <p:spPr>
          <a:xfrm>
            <a:off x="0" y="5724189"/>
            <a:ext cx="1503729" cy="1133811"/>
          </a:xfrm>
          <a:custGeom>
            <a:avLst/>
            <a:gdLst>
              <a:gd name="connsiteX0" fmla="*/ 367995 w 1503729"/>
              <a:gd name="connsiteY0" fmla="*/ 19 h 1133811"/>
              <a:gd name="connsiteX1" fmla="*/ 1481576 w 1503729"/>
              <a:gd name="connsiteY1" fmla="*/ 913359 h 1133811"/>
              <a:gd name="connsiteX2" fmla="*/ 1503729 w 1503729"/>
              <a:gd name="connsiteY2" fmla="*/ 1133811 h 1133811"/>
              <a:gd name="connsiteX3" fmla="*/ 1371482 w 1503729"/>
              <a:gd name="connsiteY3" fmla="*/ 1133811 h 1133811"/>
              <a:gd name="connsiteX4" fmla="*/ 1275407 w 1503729"/>
              <a:gd name="connsiteY4" fmla="*/ 1118667 h 1133811"/>
              <a:gd name="connsiteX5" fmla="*/ 367995 w 1503729"/>
              <a:gd name="connsiteY5" fmla="*/ 19 h 1133811"/>
              <a:gd name="connsiteX6" fmla="*/ 367996 w 1503729"/>
              <a:gd name="connsiteY6" fmla="*/ 0 h 1133811"/>
              <a:gd name="connsiteX7" fmla="*/ 33218 w 1503729"/>
              <a:gd name="connsiteY7" fmla="*/ 808204 h 1133811"/>
              <a:gd name="connsiteX8" fmla="*/ 0 w 1503729"/>
              <a:gd name="connsiteY8" fmla="*/ 838393 h 1133811"/>
              <a:gd name="connsiteX9" fmla="*/ 0 w 1503729"/>
              <a:gd name="connsiteY9" fmla="*/ 61671 h 1133811"/>
              <a:gd name="connsiteX10" fmla="*/ 28102 w 1503729"/>
              <a:gd name="connsiteY10" fmla="*/ 51386 h 1133811"/>
              <a:gd name="connsiteX11" fmla="*/ 367996 w 1503729"/>
              <a:gd name="connsiteY11" fmla="*/ 0 h 113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3729" h="1133811">
                <a:moveTo>
                  <a:pt x="367995" y="19"/>
                </a:moveTo>
                <a:cubicBezTo>
                  <a:pt x="917788" y="3008"/>
                  <a:pt x="1375686" y="394157"/>
                  <a:pt x="1481576" y="913359"/>
                </a:cubicBezTo>
                <a:lnTo>
                  <a:pt x="1503729" y="1133811"/>
                </a:lnTo>
                <a:lnTo>
                  <a:pt x="1371482" y="1133811"/>
                </a:lnTo>
                <a:lnTo>
                  <a:pt x="1275407" y="1118667"/>
                </a:lnTo>
                <a:cubicBezTo>
                  <a:pt x="757177" y="1010082"/>
                  <a:pt x="368000" y="550498"/>
                  <a:pt x="367995" y="19"/>
                </a:cubicBezTo>
                <a:close/>
                <a:moveTo>
                  <a:pt x="367996" y="0"/>
                </a:moveTo>
                <a:cubicBezTo>
                  <a:pt x="367996" y="315623"/>
                  <a:pt x="240061" y="601366"/>
                  <a:pt x="33218" y="808204"/>
                </a:cubicBezTo>
                <a:lnTo>
                  <a:pt x="0" y="838393"/>
                </a:lnTo>
                <a:lnTo>
                  <a:pt x="0" y="61671"/>
                </a:lnTo>
                <a:lnTo>
                  <a:pt x="28102" y="51386"/>
                </a:lnTo>
                <a:cubicBezTo>
                  <a:pt x="135475" y="17991"/>
                  <a:pt x="249634" y="0"/>
                  <a:pt x="367996"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endParaRPr lang="en-US" dirty="0"/>
          </a:p>
        </p:txBody>
      </p:sp>
      <p:sp>
        <p:nvSpPr>
          <p:cNvPr id="93" name="Text Placeholder 92">
            <a:extLst>
              <a:ext uri="{FF2B5EF4-FFF2-40B4-BE49-F238E27FC236}">
                <a16:creationId xmlns:a16="http://schemas.microsoft.com/office/drawing/2014/main" id="{0A4A3873-48BC-94DF-6006-FC7F81660A5D}"/>
              </a:ext>
            </a:extLst>
          </p:cNvPr>
          <p:cNvSpPr>
            <a:spLocks noGrp="1"/>
          </p:cNvSpPr>
          <p:nvPr>
            <p:ph type="body" sz="quarter" idx="14"/>
          </p:nvPr>
        </p:nvSpPr>
        <p:spPr>
          <a:xfrm>
            <a:off x="8401353" y="0"/>
            <a:ext cx="3790647" cy="1143002"/>
          </a:xfrm>
          <a:custGeom>
            <a:avLst/>
            <a:gdLst>
              <a:gd name="connsiteX0" fmla="*/ 3790647 w 3790647"/>
              <a:gd name="connsiteY0" fmla="*/ 304585 h 1143002"/>
              <a:gd name="connsiteX1" fmla="*/ 3790647 w 3790647"/>
              <a:gd name="connsiteY1" fmla="*/ 1081329 h 1143002"/>
              <a:gd name="connsiteX2" fmla="*/ 3762543 w 3790647"/>
              <a:gd name="connsiteY2" fmla="*/ 1091615 h 1143002"/>
              <a:gd name="connsiteX3" fmla="*/ 3422649 w 3790647"/>
              <a:gd name="connsiteY3" fmla="*/ 1143002 h 1143002"/>
              <a:gd name="connsiteX4" fmla="*/ 3757427 w 3790647"/>
              <a:gd name="connsiteY4" fmla="*/ 334777 h 1143002"/>
              <a:gd name="connsiteX5" fmla="*/ 2285997 w 3790647"/>
              <a:gd name="connsiteY5" fmla="*/ 17 h 1143002"/>
              <a:gd name="connsiteX6" fmla="*/ 3422650 w 3790647"/>
              <a:gd name="connsiteY6" fmla="*/ 1142983 h 1143002"/>
              <a:gd name="connsiteX7" fmla="*/ 2285997 w 3790647"/>
              <a:gd name="connsiteY7" fmla="*/ 17 h 1143002"/>
              <a:gd name="connsiteX8" fmla="*/ 0 w 3790647"/>
              <a:gd name="connsiteY8" fmla="*/ 17 h 1143002"/>
              <a:gd name="connsiteX9" fmla="*/ 1136650 w 3790647"/>
              <a:gd name="connsiteY9" fmla="*/ 1142983 h 1143002"/>
              <a:gd name="connsiteX10" fmla="*/ 0 w 3790647"/>
              <a:gd name="connsiteY10" fmla="*/ 17 h 1143002"/>
              <a:gd name="connsiteX11" fmla="*/ 2279650 w 3790647"/>
              <a:gd name="connsiteY11" fmla="*/ 0 h 1143002"/>
              <a:gd name="connsiteX12" fmla="*/ 1136650 w 3790647"/>
              <a:gd name="connsiteY12" fmla="*/ 1143002 h 1143002"/>
              <a:gd name="connsiteX13" fmla="*/ 2279650 w 3790647"/>
              <a:gd name="connsiteY13" fmla="*/ 0 h 114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0647" h="1143002">
                <a:moveTo>
                  <a:pt x="3790647" y="304585"/>
                </a:moveTo>
                <a:lnTo>
                  <a:pt x="3790647" y="1081329"/>
                </a:lnTo>
                <a:lnTo>
                  <a:pt x="3762543" y="1091615"/>
                </a:lnTo>
                <a:cubicBezTo>
                  <a:pt x="3655170" y="1125011"/>
                  <a:pt x="3541011" y="1143002"/>
                  <a:pt x="3422649" y="1143002"/>
                </a:cubicBezTo>
                <a:cubicBezTo>
                  <a:pt x="3422649" y="827371"/>
                  <a:pt x="3550584" y="541620"/>
                  <a:pt x="3757427" y="334777"/>
                </a:cubicBezTo>
                <a:close/>
                <a:moveTo>
                  <a:pt x="2285997" y="17"/>
                </a:moveTo>
                <a:cubicBezTo>
                  <a:pt x="2914332" y="3435"/>
                  <a:pt x="3422644" y="513848"/>
                  <a:pt x="3422650" y="1142983"/>
                </a:cubicBezTo>
                <a:cubicBezTo>
                  <a:pt x="2794315" y="1139567"/>
                  <a:pt x="2286006" y="629153"/>
                  <a:pt x="2285997" y="17"/>
                </a:cubicBezTo>
                <a:close/>
                <a:moveTo>
                  <a:pt x="0" y="17"/>
                </a:moveTo>
                <a:cubicBezTo>
                  <a:pt x="628334" y="3435"/>
                  <a:pt x="1136644" y="513848"/>
                  <a:pt x="1136650" y="1142983"/>
                </a:cubicBezTo>
                <a:cubicBezTo>
                  <a:pt x="508316" y="1139567"/>
                  <a:pt x="9" y="629153"/>
                  <a:pt x="0" y="17"/>
                </a:cubicBezTo>
                <a:close/>
                <a:moveTo>
                  <a:pt x="2279650" y="0"/>
                </a:moveTo>
                <a:cubicBezTo>
                  <a:pt x="2279650" y="631263"/>
                  <a:pt x="1767910" y="1143002"/>
                  <a:pt x="1136650" y="1143002"/>
                </a:cubicBezTo>
                <a:cubicBezTo>
                  <a:pt x="1136650" y="511739"/>
                  <a:pt x="1648390" y="0"/>
                  <a:pt x="2279650"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endParaRPr lang="en-US" dirty="0"/>
          </a:p>
        </p:txBody>
      </p:sp>
      <p:pic>
        <p:nvPicPr>
          <p:cNvPr id="120" name="Graphic 119">
            <a:extLst>
              <a:ext uri="{FF2B5EF4-FFF2-40B4-BE49-F238E27FC236}">
                <a16:creationId xmlns:a16="http://schemas.microsoft.com/office/drawing/2014/main" id="{9C01A786-0C1A-6C4A-1466-1AE233D142A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68908" b="83148"/>
          <a:stretch/>
        </p:blipFill>
        <p:spPr>
          <a:xfrm>
            <a:off x="8401354" y="12700"/>
            <a:ext cx="3790646" cy="1155700"/>
          </a:xfrm>
          <a:prstGeom prst="rect">
            <a:avLst/>
          </a:prstGeom>
        </p:spPr>
      </p:pic>
    </p:spTree>
    <p:extLst>
      <p:ext uri="{BB962C8B-B14F-4D97-AF65-F5344CB8AC3E}">
        <p14:creationId xmlns:p14="http://schemas.microsoft.com/office/powerpoint/2010/main" val="2560419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 03">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342900" indent="-342900">
              <a:lnSpc>
                <a:spcPct val="90000"/>
              </a:lnSpc>
              <a:spcAft>
                <a:spcPts val="1800"/>
              </a:spcAft>
              <a:buSzPct val="100000"/>
              <a:buFont typeface="Arial" panose="020B0604020202020204" pitchFamily="34" charset="0"/>
              <a:buChar char="•"/>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27448" y="1536827"/>
            <a:ext cx="6592824"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pic>
        <p:nvPicPr>
          <p:cNvPr id="5" name="Graphic 4">
            <a:extLst>
              <a:ext uri="{FF2B5EF4-FFF2-40B4-BE49-F238E27FC236}">
                <a16:creationId xmlns:a16="http://schemas.microsoft.com/office/drawing/2014/main" id="{3FD831DA-EDBD-A492-3E6D-6ABBF4438FC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b="83148"/>
          <a:stretch/>
        </p:blipFill>
        <p:spPr>
          <a:xfrm>
            <a:off x="10687350" y="12700"/>
            <a:ext cx="1504649" cy="1155700"/>
          </a:xfrm>
          <a:prstGeom prst="rect">
            <a:avLst/>
          </a:prstGeom>
        </p:spPr>
      </p:pic>
      <p:pic>
        <p:nvPicPr>
          <p:cNvPr id="6" name="Graphic 5">
            <a:extLst>
              <a:ext uri="{FF2B5EF4-FFF2-40B4-BE49-F238E27FC236}">
                <a16:creationId xmlns:a16="http://schemas.microsoft.com/office/drawing/2014/main" id="{00071AEB-E268-A464-7197-69FA762C3C5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444"/>
          <a:stretch/>
        </p:blipFill>
        <p:spPr>
          <a:xfrm>
            <a:off x="10687351" y="9452"/>
            <a:ext cx="1504649" cy="1155700"/>
          </a:xfrm>
          <a:prstGeom prst="rect">
            <a:avLst/>
          </a:prstGeom>
        </p:spPr>
      </p:pic>
    </p:spTree>
    <p:extLst>
      <p:ext uri="{BB962C8B-B14F-4D97-AF65-F5344CB8AC3E}">
        <p14:creationId xmlns:p14="http://schemas.microsoft.com/office/powerpoint/2010/main" val="356156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ection break with image 01">
    <p:bg>
      <p:bgPr>
        <a:solidFill>
          <a:schemeClr val="accent6">
            <a:lumMod val="50000"/>
          </a:schemeClr>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F0337A6-0579-B5BC-C526-F7EBDDB8E84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4" name="Graphic 3">
            <a:extLst>
              <a:ext uri="{FF2B5EF4-FFF2-40B4-BE49-F238E27FC236}">
                <a16:creationId xmlns:a16="http://schemas.microsoft.com/office/drawing/2014/main" id="{4166F179-9203-AC2D-A267-E25FA28E978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4BFC5468-5E1B-2FE4-DA95-D0CCC383D3E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2" name="Graphic 11">
            <a:extLst>
              <a:ext uri="{FF2B5EF4-FFF2-40B4-BE49-F238E27FC236}">
                <a16:creationId xmlns:a16="http://schemas.microsoft.com/office/drawing/2014/main" id="{617493C4-12E7-500C-5FD5-68370B57A20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3" name="Graphic 12">
            <a:extLst>
              <a:ext uri="{FF2B5EF4-FFF2-40B4-BE49-F238E27FC236}">
                <a16:creationId xmlns:a16="http://schemas.microsoft.com/office/drawing/2014/main" id="{149B5038-6091-D5DF-F2DA-3900885F498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4" name="Graphic 13">
            <a:extLst>
              <a:ext uri="{FF2B5EF4-FFF2-40B4-BE49-F238E27FC236}">
                <a16:creationId xmlns:a16="http://schemas.microsoft.com/office/drawing/2014/main" id="{9442ADAB-F6BA-A55C-036E-C837F95C8F8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111240" y="2231136"/>
            <a:ext cx="6080760" cy="4626864"/>
          </a:xfrm>
          <a:solidFill>
            <a:schemeClr val="accent6">
              <a:lumMod val="50000"/>
            </a:schemeClr>
          </a:solidFill>
        </p:spPr>
        <p:txBody>
          <a:bodyPr/>
          <a:lstStyle>
            <a:lvl1pPr marL="0" indent="0" algn="r">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6931152" cy="557784"/>
          </a:xfrm>
        </p:spPr>
        <p:txBody>
          <a:bodyPr anchor="t"/>
          <a:lstStyle>
            <a:lvl1pPr>
              <a:defRPr sz="2000" b="1" cap="all" spc="300" baseline="0">
                <a:solidFill>
                  <a:schemeClr val="bg1">
                    <a:lumMod val="95000"/>
                  </a:schemeClr>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6931152" cy="4480560"/>
          </a:xfrm>
        </p:spPr>
        <p:txBody>
          <a:bodyPr/>
          <a:lstStyle>
            <a:lvl1pPr marL="0" indent="0">
              <a:lnSpc>
                <a:spcPct val="75000"/>
              </a:lnSpc>
              <a:buNone/>
              <a:defRPr sz="8000">
                <a:solidFill>
                  <a:schemeClr val="bg1">
                    <a:lumMod val="95000"/>
                  </a:schemeClr>
                </a:solidFill>
              </a:defRPr>
            </a:lvl1pPr>
          </a:lstStyle>
          <a:p>
            <a:pPr lvl="0"/>
            <a:r>
              <a:rPr lang="en-US" dirty="0"/>
              <a:t>Click to edit Master text styles</a:t>
            </a:r>
          </a:p>
        </p:txBody>
      </p:sp>
    </p:spTree>
    <p:extLst>
      <p:ext uri="{BB962C8B-B14F-4D97-AF65-F5344CB8AC3E}">
        <p14:creationId xmlns:p14="http://schemas.microsoft.com/office/powerpoint/2010/main" val="2966996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B6DDA0-2659-F71C-FF47-4EC0E27A9C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F10F49-0A04-2F3C-E088-65830BA0D9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D043A4-2384-A21A-7668-9459ECC9BC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8B32C78-0029-4307-936C-9EA714BEEEC4}" type="datetimeFigureOut">
              <a:rPr lang="en-US" smtClean="0"/>
              <a:t>1/15/2026</a:t>
            </a:fld>
            <a:endParaRPr lang="en-US"/>
          </a:p>
        </p:txBody>
      </p:sp>
      <p:sp>
        <p:nvSpPr>
          <p:cNvPr id="5" name="Footer Placeholder 4">
            <a:extLst>
              <a:ext uri="{FF2B5EF4-FFF2-40B4-BE49-F238E27FC236}">
                <a16:creationId xmlns:a16="http://schemas.microsoft.com/office/drawing/2014/main" id="{684C9AB9-5C34-4CD3-25F8-D196421D89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4E84CA7-2181-3486-2432-DDF391EDA2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39EF51-BFCC-4152-B9CE-FB0A4193C561}" type="slidenum">
              <a:rPr lang="en-US" smtClean="0"/>
              <a:t>‹#›</a:t>
            </a:fld>
            <a:endParaRPr lang="en-US"/>
          </a:p>
        </p:txBody>
      </p:sp>
    </p:spTree>
    <p:extLst>
      <p:ext uri="{BB962C8B-B14F-4D97-AF65-F5344CB8AC3E}">
        <p14:creationId xmlns:p14="http://schemas.microsoft.com/office/powerpoint/2010/main" val="3377386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 id="2147483666" r:id="rId17"/>
    <p:sldLayoutId id="2147483667"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hyperlink" Target="https://project1590.com/lets-get-to-work/" TargetMode="External"/><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ar.inspiredpencil.com/pictures-2023/volunteers-working" TargetMode="External"/><Relationship Id="rId2" Type="http://schemas.openxmlformats.org/officeDocument/2006/relationships/image" Target="../media/image21.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www.gbcnv.edu/career/careerpathways.html" TargetMode="External"/><Relationship Id="rId2" Type="http://schemas.openxmlformats.org/officeDocument/2006/relationships/image" Target="../media/image22.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trendonomist.com/19-canadian-jobs-ai-is-coming-for-sooner-than-you-think/" TargetMode="External"/><Relationship Id="rId2" Type="http://schemas.openxmlformats.org/officeDocument/2006/relationships/image" Target="../media/image23.jp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hyperlink" Target="https://www.rewardingwork.org/resource/blog-post/what-job-coach" TargetMode="External"/><Relationship Id="rId2" Type="http://schemas.openxmlformats.org/officeDocument/2006/relationships/image" Target="../media/image2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s://www.flickr.com/photos/geoliv/3825264193/" TargetMode="External"/><Relationship Id="rId2" Type="http://schemas.openxmlformats.org/officeDocument/2006/relationships/image" Target="../media/image25.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923F-2B95-8D5A-8578-DBC0FC0DCEA8}"/>
              </a:ext>
            </a:extLst>
          </p:cNvPr>
          <p:cNvSpPr>
            <a:spLocks noGrp="1"/>
          </p:cNvSpPr>
          <p:nvPr>
            <p:ph type="title"/>
          </p:nvPr>
        </p:nvSpPr>
        <p:spPr>
          <a:xfrm rot="10800000" flipV="1">
            <a:off x="2006475" y="2951890"/>
            <a:ext cx="5948112" cy="1762402"/>
          </a:xfrm>
        </p:spPr>
        <p:txBody>
          <a:bodyPr anchor="ctr">
            <a:noAutofit/>
          </a:bodyPr>
          <a:lstStyle/>
          <a:p>
            <a:pPr algn="ctr"/>
            <a:r>
              <a:rPr lang="en-US" sz="4800" b="1" dirty="0"/>
              <a:t>Introduction to Employment Services and Programs  </a:t>
            </a:r>
            <a:endParaRPr lang="en-US" sz="4800" dirty="0"/>
          </a:p>
        </p:txBody>
      </p:sp>
      <p:sp>
        <p:nvSpPr>
          <p:cNvPr id="4" name="Slide Number Placeholder 3">
            <a:extLst>
              <a:ext uri="{FF2B5EF4-FFF2-40B4-BE49-F238E27FC236}">
                <a16:creationId xmlns:a16="http://schemas.microsoft.com/office/drawing/2014/main" id="{58FEA6BC-F3A8-6DDC-F1F8-6348F54E8BE2}"/>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a:t>
            </a:fld>
            <a:endParaRPr lang="en-US" dirty="0"/>
          </a:p>
        </p:txBody>
      </p:sp>
      <p:pic>
        <p:nvPicPr>
          <p:cNvPr id="5" name="Picture 4" descr="Businessman with laptop at office">
            <a:extLst>
              <a:ext uri="{FF2B5EF4-FFF2-40B4-BE49-F238E27FC236}">
                <a16:creationId xmlns:a16="http://schemas.microsoft.com/office/drawing/2014/main" id="{ED829E95-FDCC-05B5-7ADF-A596E84B3350}"/>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7630392" y="3833091"/>
            <a:ext cx="4537364" cy="3024909"/>
          </a:xfrm>
          <a:prstGeom prst="rect">
            <a:avLst/>
          </a:prstGeom>
        </p:spPr>
      </p:pic>
      <p:pic>
        <p:nvPicPr>
          <p:cNvPr id="7" name="Picture 6" descr="Students sitting outdoors">
            <a:extLst>
              <a:ext uri="{FF2B5EF4-FFF2-40B4-BE49-F238E27FC236}">
                <a16:creationId xmlns:a16="http://schemas.microsoft.com/office/drawing/2014/main" id="{FC7BF821-AECF-FDEB-90F2-DE76308B6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492143" cy="2327564"/>
          </a:xfrm>
          <a:prstGeom prst="rect">
            <a:avLst/>
          </a:prstGeom>
        </p:spPr>
      </p:pic>
    </p:spTree>
    <p:extLst>
      <p:ext uri="{BB962C8B-B14F-4D97-AF65-F5344CB8AC3E}">
        <p14:creationId xmlns:p14="http://schemas.microsoft.com/office/powerpoint/2010/main" val="52590594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rowing graduation caps">
            <a:extLst>
              <a:ext uri="{FF2B5EF4-FFF2-40B4-BE49-F238E27FC236}">
                <a16:creationId xmlns:a16="http://schemas.microsoft.com/office/drawing/2014/main" id="{7BEA34FC-7449-840D-AD59-62D9A1B362B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59330" y="0"/>
            <a:ext cx="10273339" cy="6858000"/>
          </a:xfrm>
          <a:prstGeom prst="rect">
            <a:avLst/>
          </a:prstGeom>
        </p:spPr>
      </p:pic>
      <p:sp>
        <p:nvSpPr>
          <p:cNvPr id="2" name="Title 1">
            <a:extLst>
              <a:ext uri="{FF2B5EF4-FFF2-40B4-BE49-F238E27FC236}">
                <a16:creationId xmlns:a16="http://schemas.microsoft.com/office/drawing/2014/main" id="{EA5EE86C-E0DB-9215-4CC8-9A9B227D22A4}"/>
              </a:ext>
            </a:extLst>
          </p:cNvPr>
          <p:cNvSpPr>
            <a:spLocks noGrp="1"/>
          </p:cNvSpPr>
          <p:nvPr>
            <p:ph type="ctrTitle"/>
          </p:nvPr>
        </p:nvSpPr>
        <p:spPr>
          <a:xfrm>
            <a:off x="1524000" y="1122363"/>
            <a:ext cx="9144000" cy="1060120"/>
          </a:xfrm>
        </p:spPr>
        <p:txBody>
          <a:bodyPr/>
          <a:lstStyle/>
          <a:p>
            <a:r>
              <a:rPr lang="en-US" u="sng" dirty="0"/>
              <a:t>Life After School</a:t>
            </a:r>
          </a:p>
        </p:txBody>
      </p:sp>
      <p:sp>
        <p:nvSpPr>
          <p:cNvPr id="3" name="Content Placeholder 2">
            <a:extLst>
              <a:ext uri="{FF2B5EF4-FFF2-40B4-BE49-F238E27FC236}">
                <a16:creationId xmlns:a16="http://schemas.microsoft.com/office/drawing/2014/main" id="{38604234-D33C-D382-7F02-E53C47780BD9}"/>
              </a:ext>
            </a:extLst>
          </p:cNvPr>
          <p:cNvSpPr>
            <a:spLocks noGrp="1"/>
          </p:cNvSpPr>
          <p:nvPr>
            <p:ph type="subTitle" idx="1"/>
          </p:nvPr>
        </p:nvSpPr>
        <p:spPr>
          <a:xfrm>
            <a:off x="1524000" y="2355011"/>
            <a:ext cx="9144000" cy="3562710"/>
          </a:xfrm>
        </p:spPr>
        <p:txBody>
          <a:bodyPr>
            <a:normAutofit/>
          </a:bodyPr>
          <a:lstStyle/>
          <a:p>
            <a:pPr marL="285750" indent="-285750">
              <a:buFont typeface="Arial" panose="020B0604020202020204" pitchFamily="34" charset="0"/>
              <a:buChar char="•"/>
            </a:pPr>
            <a:r>
              <a:rPr lang="en-US" dirty="0">
                <a:latin typeface="Abadi" panose="020B0604020104020204" pitchFamily="34" charset="0"/>
              </a:rPr>
              <a:t>The transition from school life to adulthood is no different for a teenager with developmental disabilities</a:t>
            </a:r>
          </a:p>
          <a:p>
            <a:pPr marL="285750" indent="-285750">
              <a:buFont typeface="Arial" panose="020B0604020202020204" pitchFamily="34" charset="0"/>
              <a:buChar char="•"/>
            </a:pPr>
            <a:r>
              <a:rPr lang="en-US" dirty="0">
                <a:latin typeface="Abadi" panose="020B0604020104020204" pitchFamily="34" charset="0"/>
              </a:rPr>
              <a:t>Choices for the student moving from school to adult life can include continuing education, getting a job or taking part in other meaningful activities, such as volunteering and job or life skills development</a:t>
            </a:r>
          </a:p>
        </p:txBody>
      </p:sp>
      <p:sp>
        <p:nvSpPr>
          <p:cNvPr id="4" name="Text Placeholder 3">
            <a:extLst>
              <a:ext uri="{FF2B5EF4-FFF2-40B4-BE49-F238E27FC236}">
                <a16:creationId xmlns:a16="http://schemas.microsoft.com/office/drawing/2014/main" id="{08B14BD4-8BC8-9E46-1AC0-67EB840054B3}"/>
              </a:ext>
            </a:extLst>
          </p:cNvPr>
          <p:cNvSpPr>
            <a:spLocks noGrp="1"/>
          </p:cNvSpPr>
          <p:nvPr>
            <p:ph sz="half" idx="4294967295"/>
          </p:nvPr>
        </p:nvSpPr>
        <p:spPr>
          <a:xfrm>
            <a:off x="7010400" y="1406525"/>
            <a:ext cx="5181600" cy="4770438"/>
          </a:xfrm>
        </p:spPr>
        <p:txBody>
          <a:bodyPr>
            <a:normAutofit/>
          </a:bodyPr>
          <a:lstStyle/>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098521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1FBE1C-92C0-AB5E-D4D0-1FFB4D4229E6}"/>
              </a:ext>
            </a:extLst>
          </p:cNvPr>
          <p:cNvSpPr>
            <a:spLocks noGrp="1"/>
          </p:cNvSpPr>
          <p:nvPr>
            <p:ph type="title"/>
          </p:nvPr>
        </p:nvSpPr>
        <p:spPr>
          <a:xfrm>
            <a:off x="1336214" y="387714"/>
            <a:ext cx="5801917" cy="2228760"/>
          </a:xfrm>
        </p:spPr>
        <p:txBody>
          <a:bodyPr anchor="b">
            <a:normAutofit/>
          </a:bodyPr>
          <a:lstStyle/>
          <a:p>
            <a:pPr algn="ctr"/>
            <a:r>
              <a:rPr lang="en-US" sz="4000" b="1" u="sng" dirty="0">
                <a:latin typeface="Abadi" panose="020B0604020104020204" pitchFamily="34" charset="0"/>
              </a:rPr>
              <a:t>Tips for parents and students </a:t>
            </a:r>
            <a:br>
              <a:rPr lang="en-US" sz="4000" b="1" u="sng" dirty="0">
                <a:latin typeface="Abadi" panose="020B0604020104020204" pitchFamily="34" charset="0"/>
              </a:rPr>
            </a:br>
            <a:endParaRPr lang="en-US" sz="4000" u="sng" dirty="0">
              <a:latin typeface="Abadi" panose="020B0604020104020204" pitchFamily="34" charset="0"/>
            </a:endParaRPr>
          </a:p>
        </p:txBody>
      </p:sp>
      <p:pic>
        <p:nvPicPr>
          <p:cNvPr id="7" name="Graphic 6" descr="Group Brainstorm">
            <a:extLst>
              <a:ext uri="{FF2B5EF4-FFF2-40B4-BE49-F238E27FC236}">
                <a16:creationId xmlns:a16="http://schemas.microsoft.com/office/drawing/2014/main" id="{A32254AD-754D-C752-BD7D-01B52198E5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6948" y="2694018"/>
            <a:ext cx="1198532" cy="1198532"/>
          </a:xfrm>
          <a:prstGeom prst="rect">
            <a:avLst/>
          </a:prstGeom>
        </p:spPr>
      </p:pic>
      <p:sp>
        <p:nvSpPr>
          <p:cNvPr id="3" name="Content Placeholder 2">
            <a:extLst>
              <a:ext uri="{FF2B5EF4-FFF2-40B4-BE49-F238E27FC236}">
                <a16:creationId xmlns:a16="http://schemas.microsoft.com/office/drawing/2014/main" id="{487BF6F9-2A51-2ED6-4246-4F1BADAF42DB}"/>
              </a:ext>
            </a:extLst>
          </p:cNvPr>
          <p:cNvSpPr>
            <a:spLocks noGrp="1"/>
          </p:cNvSpPr>
          <p:nvPr>
            <p:ph idx="1"/>
          </p:nvPr>
        </p:nvSpPr>
        <p:spPr>
          <a:xfrm>
            <a:off x="2187364" y="2493819"/>
            <a:ext cx="5801917" cy="2124364"/>
          </a:xfrm>
        </p:spPr>
        <p:txBody>
          <a:bodyPr>
            <a:normAutofit fontScale="92500" lnSpcReduction="20000"/>
          </a:bodyPr>
          <a:lstStyle/>
          <a:p>
            <a:pPr marL="0" indent="0">
              <a:buNone/>
            </a:pPr>
            <a:r>
              <a:rPr lang="en-US" sz="1700" dirty="0"/>
              <a:t>• </a:t>
            </a:r>
            <a:r>
              <a:rPr lang="en-US" sz="1700" dirty="0">
                <a:latin typeface="Abadi" panose="020B0604020104020204" pitchFamily="34" charset="0"/>
              </a:rPr>
              <a:t>Start early; it’s never too early to investigate the possibilities. </a:t>
            </a:r>
          </a:p>
          <a:p>
            <a:pPr marL="0" indent="0">
              <a:buNone/>
            </a:pPr>
            <a:r>
              <a:rPr lang="en-US" sz="1700" dirty="0">
                <a:latin typeface="Abadi" panose="020B0604020104020204" pitchFamily="34" charset="0"/>
              </a:rPr>
              <a:t>The conversation about employment should start while still in school. Talk with your School Support Team (Transition Coordinators, Parent coordinator, Teachers)</a:t>
            </a:r>
          </a:p>
          <a:p>
            <a:pPr marL="0" indent="0">
              <a:buNone/>
            </a:pPr>
            <a:r>
              <a:rPr lang="en-US" sz="1700" dirty="0">
                <a:latin typeface="Abadi" panose="020B0604020104020204" pitchFamily="34" charset="0"/>
              </a:rPr>
              <a:t>• Ask questions; find out what options exist in your community and how to apply for them. </a:t>
            </a:r>
          </a:p>
          <a:p>
            <a:pPr marL="0" indent="0">
              <a:buNone/>
            </a:pPr>
            <a:r>
              <a:rPr lang="en-US" sz="1700" dirty="0">
                <a:latin typeface="Abadi" panose="020B0604020104020204" pitchFamily="34" charset="0"/>
              </a:rPr>
              <a:t>• Learn about the eligibility process for getting services. Find out what documents you need to provide so that supports are ready when needed. </a:t>
            </a:r>
          </a:p>
          <a:p>
            <a:endParaRPr lang="en-US" sz="1700" dirty="0"/>
          </a:p>
        </p:txBody>
      </p:sp>
      <p:pic>
        <p:nvPicPr>
          <p:cNvPr id="9" name="Graphic 8" descr="Group Brainstorm">
            <a:extLst>
              <a:ext uri="{FF2B5EF4-FFF2-40B4-BE49-F238E27FC236}">
                <a16:creationId xmlns:a16="http://schemas.microsoft.com/office/drawing/2014/main" id="{BF97083C-5834-47A5-A9D9-FFD3F74B5C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286035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923F-2B95-8D5A-8578-DBC0FC0DCEA8}"/>
              </a:ext>
            </a:extLst>
          </p:cNvPr>
          <p:cNvSpPr>
            <a:spLocks noGrp="1"/>
          </p:cNvSpPr>
          <p:nvPr>
            <p:ph type="title"/>
          </p:nvPr>
        </p:nvSpPr>
        <p:spPr>
          <a:xfrm>
            <a:off x="841248" y="841248"/>
            <a:ext cx="10479024" cy="557784"/>
          </a:xfrm>
        </p:spPr>
        <p:txBody>
          <a:bodyPr/>
          <a:lstStyle/>
          <a:p>
            <a:r>
              <a:rPr lang="en-US" sz="2800" u="sng" dirty="0"/>
              <a:t>What is SUPPORTED EMPLOYMENT?</a:t>
            </a:r>
            <a:endParaRPr lang="en-US" u="sng" dirty="0"/>
          </a:p>
        </p:txBody>
      </p:sp>
      <p:sp>
        <p:nvSpPr>
          <p:cNvPr id="5" name="Text Placeholder 4">
            <a:extLst>
              <a:ext uri="{FF2B5EF4-FFF2-40B4-BE49-F238E27FC236}">
                <a16:creationId xmlns:a16="http://schemas.microsoft.com/office/drawing/2014/main" id="{DFFF7AA9-7C16-A939-67C8-DF700FEF7D83}"/>
              </a:ext>
            </a:extLst>
          </p:cNvPr>
          <p:cNvSpPr>
            <a:spLocks noGrp="1"/>
          </p:cNvSpPr>
          <p:nvPr>
            <p:ph sz="quarter" idx="13"/>
          </p:nvPr>
        </p:nvSpPr>
        <p:spPr>
          <a:xfrm>
            <a:off x="841248" y="2104845"/>
            <a:ext cx="9143999" cy="3174521"/>
          </a:xfrm>
        </p:spPr>
        <p:txBody>
          <a:bodyPr vert="horz" lIns="0" tIns="0" rIns="0" bIns="0" rtlCol="0" anchor="ctr">
            <a:normAutofit fontScale="25000" lnSpcReduction="20000"/>
          </a:bodyPr>
          <a:lstStyle/>
          <a:p>
            <a:r>
              <a:rPr lang="en-US" sz="5600" b="1" dirty="0">
                <a:latin typeface="Abadi" panose="020B0604020104020204" pitchFamily="34" charset="0"/>
              </a:rPr>
              <a:t>General term used for employment services that provides support  to people with Disabilities to help with their goal  to obtain and maintain competitive employment.</a:t>
            </a:r>
          </a:p>
          <a:p>
            <a:r>
              <a:rPr lang="en-US" sz="5600" dirty="0">
                <a:latin typeface="Abadi" panose="020B0604020104020204" pitchFamily="34" charset="0"/>
              </a:rPr>
              <a:t>Supported  Employment  Services can be provided to  from various city and/or  state funded entities.  </a:t>
            </a:r>
          </a:p>
          <a:p>
            <a:pPr marL="0" indent="0">
              <a:buNone/>
            </a:pPr>
            <a:r>
              <a:rPr lang="en-US" sz="5600" b="1" dirty="0">
                <a:latin typeface="Abadi" panose="020B0604020104020204" pitchFamily="34" charset="0"/>
              </a:rPr>
              <a:t>-</a:t>
            </a:r>
            <a:r>
              <a:rPr lang="en-US" sz="5600" i="1" dirty="0">
                <a:latin typeface="Abadi" panose="020B0604020104020204" pitchFamily="34" charset="0"/>
              </a:rPr>
              <a:t>More commonly you will hear about  OPWDD Supported Employment  or  ACCES-VR Supported employment. These are two major funding sources in  NYS for supported Employment. </a:t>
            </a:r>
          </a:p>
          <a:p>
            <a:r>
              <a:rPr lang="en-US" sz="5600" b="1" dirty="0"/>
              <a:t>Employment services are designed to be person centered.</a:t>
            </a:r>
          </a:p>
          <a:p>
            <a:r>
              <a:rPr lang="en-US" sz="5600" b="1" dirty="0"/>
              <a:t> Service tracks vary based upon a person’s experience, level, support needs and employment history.</a:t>
            </a:r>
          </a:p>
          <a:p>
            <a:r>
              <a:rPr lang="en-US" sz="5600" b="1" dirty="0"/>
              <a:t>Support Staff complete various assessments to help determine which employment journey is best for you. </a:t>
            </a:r>
          </a:p>
          <a:p>
            <a:r>
              <a:rPr lang="en-US" sz="5600" b="1" dirty="0"/>
              <a:t>People can receive a holistic schedule of other  supports and services. </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8FEA6BC-F3A8-6DDC-F1F8-6348F54E8BE2}"/>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4</a:t>
            </a:fld>
            <a:endParaRPr lang="en-US" dirty="0"/>
          </a:p>
        </p:txBody>
      </p:sp>
      <p:pic>
        <p:nvPicPr>
          <p:cNvPr id="8" name="Picture 7">
            <a:extLst>
              <a:ext uri="{FF2B5EF4-FFF2-40B4-BE49-F238E27FC236}">
                <a16:creationId xmlns:a16="http://schemas.microsoft.com/office/drawing/2014/main" id="{09405A7E-2385-5A49-6E6D-ED58594A48A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661236" y="4524920"/>
            <a:ext cx="2454590" cy="2148502"/>
          </a:xfrm>
          <a:prstGeom prst="rect">
            <a:avLst/>
          </a:prstGeom>
        </p:spPr>
      </p:pic>
    </p:spTree>
    <p:extLst>
      <p:ext uri="{BB962C8B-B14F-4D97-AF65-F5344CB8AC3E}">
        <p14:creationId xmlns:p14="http://schemas.microsoft.com/office/powerpoint/2010/main" val="41326346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A148F7-6B36-91C5-30C3-8D4499F4A702}"/>
              </a:ext>
            </a:extLst>
          </p:cNvPr>
          <p:cNvSpPr>
            <a:spLocks noGrp="1"/>
          </p:cNvSpPr>
          <p:nvPr>
            <p:ph type="title"/>
          </p:nvPr>
        </p:nvSpPr>
        <p:spPr>
          <a:xfrm>
            <a:off x="676300" y="561721"/>
            <a:ext cx="10479024" cy="557784"/>
          </a:xfrm>
        </p:spPr>
        <p:txBody>
          <a:bodyPr anchor="ctr"/>
          <a:lstStyle/>
          <a:p>
            <a:pPr algn="ctr"/>
            <a:r>
              <a:rPr lang="en-US" i="1" dirty="0"/>
              <a:t>What do you mean by  funding sources and eligibility?</a:t>
            </a:r>
          </a:p>
        </p:txBody>
      </p:sp>
      <p:sp>
        <p:nvSpPr>
          <p:cNvPr id="5" name="Content Placeholder 4">
            <a:extLst>
              <a:ext uri="{FF2B5EF4-FFF2-40B4-BE49-F238E27FC236}">
                <a16:creationId xmlns:a16="http://schemas.microsoft.com/office/drawing/2014/main" id="{D2A93641-EFB2-87B8-1996-7B4F8736E685}"/>
              </a:ext>
            </a:extLst>
          </p:cNvPr>
          <p:cNvSpPr>
            <a:spLocks noGrp="1"/>
          </p:cNvSpPr>
          <p:nvPr>
            <p:ph sz="quarter" idx="13"/>
          </p:nvPr>
        </p:nvSpPr>
        <p:spPr>
          <a:xfrm>
            <a:off x="293299" y="1536827"/>
            <a:ext cx="4727276" cy="4479925"/>
          </a:xfrm>
        </p:spPr>
        <p:txBody>
          <a:bodyPr>
            <a:normAutofit fontScale="92500" lnSpcReduction="10000"/>
          </a:bodyPr>
          <a:lstStyle/>
          <a:p>
            <a:pPr marL="0" indent="0" algn="ctr">
              <a:buNone/>
            </a:pPr>
            <a:r>
              <a:rPr lang="en-US" u="sng" dirty="0">
                <a:latin typeface="Abadi" panose="020B0604020104020204" pitchFamily="34" charset="0"/>
              </a:rPr>
              <a:t>Adult Career &amp; Continuing Ed Services (ACCES VR)</a:t>
            </a:r>
          </a:p>
          <a:p>
            <a:r>
              <a:rPr lang="en-US" sz="1300" i="0" dirty="0">
                <a:solidFill>
                  <a:srgbClr val="000000"/>
                </a:solidFill>
                <a:effectLst/>
                <a:latin typeface="Abadi" panose="020B0604020104020204" pitchFamily="34" charset="0"/>
              </a:rPr>
              <a:t>Provides vocational rehabilitation services to individuals who have a disability, or disabilities, that Impact their ability to secure, retain, advance in, or regain employment. </a:t>
            </a:r>
          </a:p>
          <a:p>
            <a:r>
              <a:rPr lang="en-US" sz="1300" dirty="0">
                <a:latin typeface="Abadi" panose="020B0604020104020204" pitchFamily="34" charset="0"/>
              </a:rPr>
              <a:t>Assistance with college programs, job training programs, and supported employment programs Pre -employment training, e.g. career exploration or work readiness coaching </a:t>
            </a:r>
            <a:r>
              <a:rPr lang="en-US" sz="1300" dirty="0">
                <a:solidFill>
                  <a:srgbClr val="000000"/>
                </a:solidFill>
                <a:latin typeface="Abadi" panose="020B0604020104020204" pitchFamily="34" charset="0"/>
              </a:rPr>
              <a:t> </a:t>
            </a:r>
          </a:p>
          <a:p>
            <a:r>
              <a:rPr lang="en-US" sz="1300" dirty="0">
                <a:solidFill>
                  <a:srgbClr val="000000"/>
                </a:solidFill>
                <a:latin typeface="Abadi" panose="020B0604020104020204" pitchFamily="34" charset="0"/>
              </a:rPr>
              <a:t>Typically, Faster paced, specific to  time limited authorizations, less supports provided. </a:t>
            </a:r>
          </a:p>
          <a:p>
            <a:pPr>
              <a:lnSpc>
                <a:spcPct val="110000"/>
              </a:lnSpc>
            </a:pPr>
            <a:r>
              <a:rPr lang="en-US" sz="1300" b="1" dirty="0">
                <a:solidFill>
                  <a:srgbClr val="000000"/>
                </a:solidFill>
                <a:latin typeface="Abadi" panose="020B0604020104020204" pitchFamily="34" charset="0"/>
              </a:rPr>
              <a:t>Candidates must be : </a:t>
            </a:r>
            <a:r>
              <a:rPr lang="en-US" sz="1300" dirty="0">
                <a:solidFill>
                  <a:srgbClr val="000000"/>
                </a:solidFill>
                <a:latin typeface="Abadi" panose="020B0604020104020204" pitchFamily="34" charset="0"/>
              </a:rPr>
              <a:t>1. Be at </a:t>
            </a:r>
            <a:r>
              <a:rPr lang="en-US" sz="1300" i="0" dirty="0">
                <a:solidFill>
                  <a:srgbClr val="000000"/>
                </a:solidFill>
                <a:effectLst/>
                <a:latin typeface="Abadi" panose="020B0604020104020204" pitchFamily="34" charset="0"/>
              </a:rPr>
              <a:t>least 14 years old; AND  living in NYS and able to work in the  United States 2. Have a disability that interferes with an ability to obtain, maintain, or advance in a job. (ex: physical, intellectual or learning disability) 3. Available and willing to actively participate in the vocational rehabilitation </a:t>
            </a:r>
            <a:r>
              <a:rPr lang="en-US" sz="1300" dirty="0">
                <a:solidFill>
                  <a:srgbClr val="000000"/>
                </a:solidFill>
                <a:effectLst/>
                <a:latin typeface="Abadi" panose="020B0604020104020204" pitchFamily="34" charset="0"/>
              </a:rPr>
              <a:t>process.</a:t>
            </a:r>
          </a:p>
          <a:p>
            <a:endParaRPr lang="en-US" sz="1600" dirty="0"/>
          </a:p>
        </p:txBody>
      </p:sp>
      <p:sp>
        <p:nvSpPr>
          <p:cNvPr id="6" name="Content Placeholder 5">
            <a:extLst>
              <a:ext uri="{FF2B5EF4-FFF2-40B4-BE49-F238E27FC236}">
                <a16:creationId xmlns:a16="http://schemas.microsoft.com/office/drawing/2014/main" id="{E97D4999-EC65-2988-96F4-F4BD84BE0D62}"/>
              </a:ext>
            </a:extLst>
          </p:cNvPr>
          <p:cNvSpPr>
            <a:spLocks noGrp="1"/>
          </p:cNvSpPr>
          <p:nvPr>
            <p:ph sz="quarter" idx="14"/>
          </p:nvPr>
        </p:nvSpPr>
        <p:spPr>
          <a:xfrm>
            <a:off x="5657010" y="1520259"/>
            <a:ext cx="5740663" cy="4897882"/>
          </a:xfrm>
        </p:spPr>
        <p:txBody>
          <a:bodyPr>
            <a:normAutofit fontScale="32500" lnSpcReduction="20000"/>
          </a:bodyPr>
          <a:lstStyle/>
          <a:p>
            <a:pPr algn="ctr"/>
            <a:r>
              <a:rPr lang="en-US" sz="5000" u="sng" dirty="0">
                <a:latin typeface="Abadi" panose="020B0604020104020204" pitchFamily="34" charset="0"/>
              </a:rPr>
              <a:t>Office for People with Developmental Disabilities (OPWDD)</a:t>
            </a:r>
          </a:p>
          <a:p>
            <a:pPr marL="342900" indent="-342900">
              <a:buFont typeface="Arial" panose="020B0604020202020204" pitchFamily="34" charset="0"/>
              <a:buChar char="•"/>
            </a:pPr>
            <a:r>
              <a:rPr lang="en-US" sz="3700" dirty="0">
                <a:latin typeface="Abadi" panose="020B0604020104020204" pitchFamily="34" charset="0"/>
              </a:rPr>
              <a:t>Programs provided by OPWDD  can offer an introduction to career planning or an internship that could lead to a job in a community business, with on-the-job supports once you find a job. May be used separately or together to help you reach your goals and take part in your community.</a:t>
            </a:r>
          </a:p>
          <a:p>
            <a:pPr marL="342900" indent="-342900">
              <a:buFont typeface="Arial" panose="020B0604020202020204" pitchFamily="34" charset="0"/>
              <a:buChar char="•"/>
            </a:pPr>
            <a:r>
              <a:rPr lang="en-US" sz="3700" dirty="0">
                <a:latin typeface="Abadi" panose="020B0604020104020204" pitchFamily="34" charset="0"/>
              </a:rPr>
              <a:t>Usually  combined with a series of  Discovery Based services such as : Pathway to Employment (PTE).-Community Based Prevocational (CBPV) Services Employment Training Program (ETP)- followed  by more long Term Supported Employment ( SEMP) </a:t>
            </a:r>
          </a:p>
          <a:p>
            <a:pPr marL="342900" indent="-342900">
              <a:buFont typeface="Arial" panose="020B0604020202020204" pitchFamily="34" charset="0"/>
              <a:buChar char="•"/>
            </a:pPr>
            <a:r>
              <a:rPr lang="en-US" sz="3700" dirty="0">
                <a:latin typeface="Abadi" panose="020B0604020104020204" pitchFamily="34" charset="0"/>
              </a:rPr>
              <a:t>Usually, intended for those with long term job goals and need more support to learn work readiness. Variety of time frames and goals authorized services. </a:t>
            </a:r>
          </a:p>
          <a:p>
            <a:pPr marL="342900" indent="-342900">
              <a:buFont typeface="Arial" panose="020B0604020202020204" pitchFamily="34" charset="0"/>
              <a:buChar char="•"/>
            </a:pPr>
            <a:r>
              <a:rPr lang="en-US" sz="3700" dirty="0">
                <a:latin typeface="Abadi" panose="020B0604020104020204" pitchFamily="34" charset="0"/>
              </a:rPr>
              <a:t>Typically, you will transition to OPWDD Supported Employment AFTER you have received authorization funded by the NYS Adult Career and Continuing Education Services-Vocational Rehabilitation (ACCES-VR).</a:t>
            </a:r>
          </a:p>
          <a:p>
            <a:pPr marL="342900" indent="-342900">
              <a:buFont typeface="Arial" panose="020B0604020202020204" pitchFamily="34" charset="0"/>
              <a:buChar char="•"/>
            </a:pPr>
            <a:r>
              <a:rPr lang="en-US" sz="3700" b="1" dirty="0">
                <a:solidFill>
                  <a:srgbClr val="000000"/>
                </a:solidFill>
                <a:latin typeface="Abadi" panose="020B0604020104020204" pitchFamily="34" charset="0"/>
              </a:rPr>
              <a:t>Candidates must be : </a:t>
            </a:r>
            <a:r>
              <a:rPr lang="en-US" sz="3700" dirty="0">
                <a:solidFill>
                  <a:srgbClr val="000000"/>
                </a:solidFill>
                <a:latin typeface="Abadi" panose="020B0604020104020204" pitchFamily="34" charset="0"/>
              </a:rPr>
              <a:t>1. Be at least </a:t>
            </a:r>
            <a:r>
              <a:rPr lang="en-US" sz="3700" dirty="0">
                <a:latin typeface="Abadi" panose="020B0604020104020204" pitchFamily="34" charset="0"/>
              </a:rPr>
              <a:t>18years old , out of school,</a:t>
            </a:r>
            <a:r>
              <a:rPr lang="en-US" sz="3700" dirty="0">
                <a:solidFill>
                  <a:srgbClr val="000000"/>
                </a:solidFill>
                <a:latin typeface="Abadi" panose="020B0604020104020204" pitchFamily="34" charset="0"/>
              </a:rPr>
              <a:t> living in NYS and able to work in the  United States</a:t>
            </a:r>
            <a:r>
              <a:rPr lang="en-US" sz="3700" dirty="0">
                <a:latin typeface="Abadi" panose="020B0604020104020204" pitchFamily="34" charset="0"/>
              </a:rPr>
              <a:t> 2. </a:t>
            </a:r>
            <a:r>
              <a:rPr lang="en-US" sz="3700" dirty="0">
                <a:solidFill>
                  <a:srgbClr val="000000"/>
                </a:solidFill>
                <a:latin typeface="Abadi" panose="020B0604020104020204" pitchFamily="34" charset="0"/>
              </a:rPr>
              <a:t>An individual with a diagnosed developmental disability  3. Be </a:t>
            </a:r>
            <a:r>
              <a:rPr lang="en-US" sz="3700" dirty="0">
                <a:latin typeface="Abadi" panose="020B0604020104020204" pitchFamily="34" charset="0"/>
              </a:rPr>
              <a:t>eligible for OPWDD Services &amp; enrolled in the Home and Community Based Waiver</a:t>
            </a:r>
          </a:p>
          <a:p>
            <a:endParaRPr lang="en-US" dirty="0"/>
          </a:p>
          <a:p>
            <a:pPr algn="ctr"/>
            <a:endParaRPr lang="en-US" dirty="0"/>
          </a:p>
        </p:txBody>
      </p:sp>
    </p:spTree>
    <p:extLst>
      <p:ext uri="{BB962C8B-B14F-4D97-AF65-F5344CB8AC3E}">
        <p14:creationId xmlns:p14="http://schemas.microsoft.com/office/powerpoint/2010/main" val="80889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500"/>
                                        <p:tgtEl>
                                          <p:spTgt spid="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fade">
                                      <p:cBhvr>
                                        <p:cTn id="33" dur="500"/>
                                        <p:tgtEl>
                                          <p:spTgt spid="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animEffect transition="in" filter="fade">
                                      <p:cBhvr>
                                        <p:cTn id="38" dur="500"/>
                                        <p:tgtEl>
                                          <p:spTgt spid="6">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fade">
                                      <p:cBhvr>
                                        <p:cTn id="43" dur="500"/>
                                        <p:tgtEl>
                                          <p:spTgt spid="6">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
                                            <p:txEl>
                                              <p:pRg st="2" end="2"/>
                                            </p:txEl>
                                          </p:spTgt>
                                        </p:tgtEl>
                                        <p:attrNameLst>
                                          <p:attrName>style.visibility</p:attrName>
                                        </p:attrNameLst>
                                      </p:cBhvr>
                                      <p:to>
                                        <p:strVal val="visible"/>
                                      </p:to>
                                    </p:set>
                                    <p:animEffect transition="in" filter="fade">
                                      <p:cBhvr>
                                        <p:cTn id="48" dur="500"/>
                                        <p:tgtEl>
                                          <p:spTgt spid="6">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animEffect transition="in" filter="fade">
                                      <p:cBhvr>
                                        <p:cTn id="53" dur="500"/>
                                        <p:tgtEl>
                                          <p:spTgt spid="6">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
                                            <p:txEl>
                                              <p:pRg st="4" end="4"/>
                                            </p:txEl>
                                          </p:spTgt>
                                        </p:tgtEl>
                                        <p:attrNameLst>
                                          <p:attrName>style.visibility</p:attrName>
                                        </p:attrNameLst>
                                      </p:cBhvr>
                                      <p:to>
                                        <p:strVal val="visible"/>
                                      </p:to>
                                    </p:set>
                                    <p:animEffect transition="in" filter="fade">
                                      <p:cBhvr>
                                        <p:cTn id="58" dur="500"/>
                                        <p:tgtEl>
                                          <p:spTgt spid="6">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
                                            <p:txEl>
                                              <p:pRg st="5" end="5"/>
                                            </p:txEl>
                                          </p:spTgt>
                                        </p:tgtEl>
                                        <p:attrNameLst>
                                          <p:attrName>style.visibility</p:attrName>
                                        </p:attrNameLst>
                                      </p:cBhvr>
                                      <p:to>
                                        <p:strVal val="visible"/>
                                      </p:to>
                                    </p:set>
                                    <p:animEffect transition="in" filter="fade">
                                      <p:cBhvr>
                                        <p:cTn id="63"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D1FD-9CC8-4CB0-8247-CFAB90695FE8}"/>
              </a:ext>
            </a:extLst>
          </p:cNvPr>
          <p:cNvSpPr>
            <a:spLocks noGrp="1"/>
          </p:cNvSpPr>
          <p:nvPr>
            <p:ph type="title"/>
          </p:nvPr>
        </p:nvSpPr>
        <p:spPr>
          <a:xfrm>
            <a:off x="0" y="33041"/>
            <a:ext cx="7817466" cy="541457"/>
          </a:xfrm>
        </p:spPr>
        <p:txBody>
          <a:bodyPr>
            <a:normAutofit fontScale="90000"/>
          </a:bodyPr>
          <a:lstStyle/>
          <a:p>
            <a:r>
              <a:rPr lang="en-US" dirty="0" err="1"/>
              <a:t>AcceS</a:t>
            </a:r>
            <a:r>
              <a:rPr lang="en-US" dirty="0"/>
              <a:t>-VR 1st Steps:</a:t>
            </a:r>
            <a:br>
              <a:rPr lang="en-US" dirty="0"/>
            </a:br>
            <a:endParaRPr lang="en-US" dirty="0"/>
          </a:p>
        </p:txBody>
      </p:sp>
      <p:sp>
        <p:nvSpPr>
          <p:cNvPr id="13" name="Text Placeholder 12">
            <a:extLst>
              <a:ext uri="{FF2B5EF4-FFF2-40B4-BE49-F238E27FC236}">
                <a16:creationId xmlns:a16="http://schemas.microsoft.com/office/drawing/2014/main" id="{630775B9-3753-DF33-4334-9918E70D89CA}"/>
              </a:ext>
            </a:extLst>
          </p:cNvPr>
          <p:cNvSpPr>
            <a:spLocks noGrp="1"/>
          </p:cNvSpPr>
          <p:nvPr>
            <p:ph type="body" sz="quarter" idx="15"/>
          </p:nvPr>
        </p:nvSpPr>
        <p:spPr>
          <a:xfrm>
            <a:off x="4791455" y="1536826"/>
            <a:ext cx="5650992" cy="557784"/>
          </a:xfrm>
        </p:spPr>
        <p:txBody>
          <a:bodyPr vert="horz" lIns="0" tIns="0" rIns="0" bIns="0" rtlCol="0" anchor="t">
            <a:noAutofit/>
          </a:bodyPr>
          <a:lstStyle/>
          <a:p>
            <a:endParaRPr lang="en-US" dirty="0"/>
          </a:p>
          <a:p>
            <a:endParaRPr lang="en-US" dirty="0"/>
          </a:p>
        </p:txBody>
      </p:sp>
      <p:sp>
        <p:nvSpPr>
          <p:cNvPr id="4" name="Slide Number Placeholder 3">
            <a:extLst>
              <a:ext uri="{FF2B5EF4-FFF2-40B4-BE49-F238E27FC236}">
                <a16:creationId xmlns:a16="http://schemas.microsoft.com/office/drawing/2014/main" id="{FE7814C5-5D60-0866-7B45-798BC7C8D1CB}"/>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6</a:t>
            </a:fld>
            <a:endParaRPr lang="en-US" dirty="0"/>
          </a:p>
        </p:txBody>
      </p:sp>
      <p:graphicFrame>
        <p:nvGraphicFramePr>
          <p:cNvPr id="3349" name="Content Placeholder 3348">
            <a:extLst>
              <a:ext uri="{FF2B5EF4-FFF2-40B4-BE49-F238E27FC236}">
                <a16:creationId xmlns:a16="http://schemas.microsoft.com/office/drawing/2014/main" id="{C874CA7C-7EED-4E12-F536-9CCE72500348}"/>
              </a:ext>
            </a:extLst>
          </p:cNvPr>
          <p:cNvGraphicFramePr>
            <a:graphicFrameLocks noGrp="1"/>
          </p:cNvGraphicFramePr>
          <p:nvPr>
            <p:ph sz="quarter" idx="14"/>
            <p:extLst>
              <p:ext uri="{D42A27DB-BD31-4B8C-83A1-F6EECF244321}">
                <p14:modId xmlns:p14="http://schemas.microsoft.com/office/powerpoint/2010/main" val="974694163"/>
              </p:ext>
            </p:extLst>
          </p:nvPr>
        </p:nvGraphicFramePr>
        <p:xfrm>
          <a:off x="207033" y="655608"/>
          <a:ext cx="11438627" cy="51989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7731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349"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6987E-E8EF-C3AE-185E-FF91DD1D4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9070EA-7682-74D6-D35D-8AAE92FD52B9}"/>
              </a:ext>
            </a:extLst>
          </p:cNvPr>
          <p:cNvSpPr>
            <a:spLocks noGrp="1"/>
          </p:cNvSpPr>
          <p:nvPr>
            <p:ph type="title"/>
          </p:nvPr>
        </p:nvSpPr>
        <p:spPr>
          <a:xfrm>
            <a:off x="70313" y="69696"/>
            <a:ext cx="7817466" cy="541457"/>
          </a:xfrm>
        </p:spPr>
        <p:txBody>
          <a:bodyPr>
            <a:normAutofit fontScale="90000"/>
          </a:bodyPr>
          <a:lstStyle/>
          <a:p>
            <a:r>
              <a:rPr lang="en-US" dirty="0"/>
              <a:t>OPWDD Services- 1</a:t>
            </a:r>
            <a:r>
              <a:rPr lang="en-US" baseline="30000" dirty="0"/>
              <a:t>st</a:t>
            </a:r>
            <a:r>
              <a:rPr lang="en-US" dirty="0"/>
              <a:t> Steps:</a:t>
            </a:r>
            <a:br>
              <a:rPr lang="en-US" dirty="0"/>
            </a:br>
            <a:endParaRPr lang="en-US" dirty="0"/>
          </a:p>
        </p:txBody>
      </p:sp>
      <p:sp>
        <p:nvSpPr>
          <p:cNvPr id="13" name="Text Placeholder 12">
            <a:extLst>
              <a:ext uri="{FF2B5EF4-FFF2-40B4-BE49-F238E27FC236}">
                <a16:creationId xmlns:a16="http://schemas.microsoft.com/office/drawing/2014/main" id="{934EB93C-ABE4-72A0-8873-2262B029F4C8}"/>
              </a:ext>
            </a:extLst>
          </p:cNvPr>
          <p:cNvSpPr>
            <a:spLocks noGrp="1"/>
          </p:cNvSpPr>
          <p:nvPr>
            <p:ph type="body" sz="quarter" idx="15"/>
          </p:nvPr>
        </p:nvSpPr>
        <p:spPr>
          <a:xfrm>
            <a:off x="4791455" y="1536826"/>
            <a:ext cx="5650992" cy="557784"/>
          </a:xfrm>
        </p:spPr>
        <p:txBody>
          <a:bodyPr vert="horz" lIns="0" tIns="0" rIns="0" bIns="0" rtlCol="0" anchor="t">
            <a:noAutofit/>
          </a:bodyPr>
          <a:lstStyle/>
          <a:p>
            <a:endParaRPr lang="en-US" dirty="0"/>
          </a:p>
          <a:p>
            <a:endParaRPr lang="en-US" dirty="0"/>
          </a:p>
        </p:txBody>
      </p:sp>
      <p:sp>
        <p:nvSpPr>
          <p:cNvPr id="4" name="Slide Number Placeholder 3">
            <a:extLst>
              <a:ext uri="{FF2B5EF4-FFF2-40B4-BE49-F238E27FC236}">
                <a16:creationId xmlns:a16="http://schemas.microsoft.com/office/drawing/2014/main" id="{EAF0768C-A9BC-0E12-FC5B-C6AF28856FAC}"/>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7</a:t>
            </a:fld>
            <a:endParaRPr lang="en-US" dirty="0"/>
          </a:p>
        </p:txBody>
      </p:sp>
      <p:graphicFrame>
        <p:nvGraphicFramePr>
          <p:cNvPr id="3349" name="Content Placeholder 3348">
            <a:extLst>
              <a:ext uri="{FF2B5EF4-FFF2-40B4-BE49-F238E27FC236}">
                <a16:creationId xmlns:a16="http://schemas.microsoft.com/office/drawing/2014/main" id="{E605D19D-9CFB-739C-32DB-18DDBC88A27A}"/>
              </a:ext>
            </a:extLst>
          </p:cNvPr>
          <p:cNvGraphicFramePr>
            <a:graphicFrameLocks noGrp="1"/>
          </p:cNvGraphicFramePr>
          <p:nvPr>
            <p:ph sz="quarter" idx="14"/>
            <p:extLst>
              <p:ext uri="{D42A27DB-BD31-4B8C-83A1-F6EECF244321}">
                <p14:modId xmlns:p14="http://schemas.microsoft.com/office/powerpoint/2010/main" val="2685289237"/>
              </p:ext>
            </p:extLst>
          </p:nvPr>
        </p:nvGraphicFramePr>
        <p:xfrm>
          <a:off x="70314" y="526210"/>
          <a:ext cx="11690886" cy="6047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55018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349"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9B003-4CA6-2D0B-6F47-D66B148120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6B0BFF-6685-2279-3781-1B732B277DD6}"/>
              </a:ext>
            </a:extLst>
          </p:cNvPr>
          <p:cNvSpPr>
            <a:spLocks noGrp="1"/>
          </p:cNvSpPr>
          <p:nvPr>
            <p:ph type="title"/>
          </p:nvPr>
        </p:nvSpPr>
        <p:spPr/>
        <p:txBody>
          <a:bodyPr/>
          <a:lstStyle/>
          <a:p>
            <a:r>
              <a:rPr lang="en-US" dirty="0"/>
              <a:t>What are  Discovery  Services ? </a:t>
            </a:r>
          </a:p>
        </p:txBody>
      </p:sp>
      <p:sp>
        <p:nvSpPr>
          <p:cNvPr id="5" name="Content Placeholder 4">
            <a:extLst>
              <a:ext uri="{FF2B5EF4-FFF2-40B4-BE49-F238E27FC236}">
                <a16:creationId xmlns:a16="http://schemas.microsoft.com/office/drawing/2014/main" id="{ED9F885E-FCCE-D6CC-B2EE-A7CAFFC760CD}"/>
              </a:ext>
            </a:extLst>
          </p:cNvPr>
          <p:cNvSpPr>
            <a:spLocks noGrp="1"/>
          </p:cNvSpPr>
          <p:nvPr>
            <p:ph sz="quarter" idx="13"/>
          </p:nvPr>
        </p:nvSpPr>
        <p:spPr>
          <a:xfrm>
            <a:off x="529983" y="2140013"/>
            <a:ext cx="4148846" cy="2577973"/>
          </a:xfrm>
        </p:spPr>
        <p:txBody>
          <a:bodyPr>
            <a:normAutofit lnSpcReduction="10000"/>
          </a:bodyPr>
          <a:lstStyle/>
          <a:p>
            <a:r>
              <a:rPr lang="en-US" sz="1600" dirty="0">
                <a:latin typeface="Abadi" panose="020B0604020104020204" pitchFamily="34" charset="0"/>
              </a:rPr>
              <a:t>To prepare for work service organizations  provide a variety of work readiness programs through community activity, assessments &amp; interviews that are referred to as “Discovery Services”. </a:t>
            </a:r>
          </a:p>
          <a:p>
            <a:r>
              <a:rPr lang="en-US" sz="1600" b="1" i="1" dirty="0">
                <a:latin typeface="Abadi" panose="020B0604020104020204" pitchFamily="34" charset="0"/>
              </a:rPr>
              <a:t>AFTER completing discovery </a:t>
            </a:r>
            <a:r>
              <a:rPr lang="en-US" sz="1600" dirty="0">
                <a:latin typeface="Abadi" panose="020B0604020104020204" pitchFamily="34" charset="0"/>
              </a:rPr>
              <a:t>and if you are ready for work, there is support for job matching and development that will hopefully lead to ongoing employment and job coaching services as needed</a:t>
            </a:r>
            <a:r>
              <a:rPr lang="en-US" sz="1600" dirty="0"/>
              <a:t>.</a:t>
            </a:r>
          </a:p>
        </p:txBody>
      </p:sp>
      <p:sp>
        <p:nvSpPr>
          <p:cNvPr id="6" name="Content Placeholder 5">
            <a:extLst>
              <a:ext uri="{FF2B5EF4-FFF2-40B4-BE49-F238E27FC236}">
                <a16:creationId xmlns:a16="http://schemas.microsoft.com/office/drawing/2014/main" id="{A8979C42-75F1-7F1B-CC13-55A1A0F36B7D}"/>
              </a:ext>
            </a:extLst>
          </p:cNvPr>
          <p:cNvSpPr>
            <a:spLocks noGrp="1"/>
          </p:cNvSpPr>
          <p:nvPr>
            <p:ph sz="quarter" idx="14"/>
          </p:nvPr>
        </p:nvSpPr>
        <p:spPr>
          <a:xfrm>
            <a:off x="5555410" y="1536827"/>
            <a:ext cx="5764861" cy="4480560"/>
          </a:xfrm>
        </p:spPr>
        <p:txBody>
          <a:bodyPr>
            <a:normAutofit/>
          </a:bodyPr>
          <a:lstStyle/>
          <a:p>
            <a:endParaRPr lang="en-US" dirty="0"/>
          </a:p>
          <a:p>
            <a:pPr algn="ctr"/>
            <a:endParaRPr lang="en-US" dirty="0"/>
          </a:p>
        </p:txBody>
      </p:sp>
      <p:pic>
        <p:nvPicPr>
          <p:cNvPr id="10" name="Picture 9">
            <a:extLst>
              <a:ext uri="{FF2B5EF4-FFF2-40B4-BE49-F238E27FC236}">
                <a16:creationId xmlns:a16="http://schemas.microsoft.com/office/drawing/2014/main" id="{8E7381F1-BE5E-8030-1D45-99298167D11A}"/>
              </a:ext>
            </a:extLst>
          </p:cNvPr>
          <p:cNvPicPr>
            <a:picLocks noChangeAspect="1"/>
          </p:cNvPicPr>
          <p:nvPr/>
        </p:nvPicPr>
        <p:blipFill>
          <a:blip r:embed="rId2"/>
          <a:stretch>
            <a:fillRect/>
          </a:stretch>
        </p:blipFill>
        <p:spPr>
          <a:xfrm>
            <a:off x="4879782" y="1340448"/>
            <a:ext cx="7116115" cy="4676304"/>
          </a:xfrm>
          <a:prstGeom prst="rect">
            <a:avLst/>
          </a:prstGeom>
        </p:spPr>
      </p:pic>
    </p:spTree>
    <p:extLst>
      <p:ext uri="{BB962C8B-B14F-4D97-AF65-F5344CB8AC3E}">
        <p14:creationId xmlns:p14="http://schemas.microsoft.com/office/powerpoint/2010/main" val="412462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8DAD2-679E-90CF-DC0D-CF9008100D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CBA10DB-BDEE-9093-5730-BEFFD808FE51}"/>
              </a:ext>
            </a:extLst>
          </p:cNvPr>
          <p:cNvSpPr>
            <a:spLocks noGrp="1"/>
          </p:cNvSpPr>
          <p:nvPr>
            <p:ph type="title"/>
          </p:nvPr>
        </p:nvSpPr>
        <p:spPr>
          <a:xfrm>
            <a:off x="142509" y="116629"/>
            <a:ext cx="10479024" cy="557784"/>
          </a:xfrm>
        </p:spPr>
        <p:txBody>
          <a:bodyPr/>
          <a:lstStyle/>
          <a:p>
            <a:r>
              <a:rPr lang="en-US" dirty="0"/>
              <a:t>What are  Discovery  Services ? </a:t>
            </a:r>
          </a:p>
        </p:txBody>
      </p:sp>
      <p:sp>
        <p:nvSpPr>
          <p:cNvPr id="5" name="Content Placeholder 4">
            <a:extLst>
              <a:ext uri="{FF2B5EF4-FFF2-40B4-BE49-F238E27FC236}">
                <a16:creationId xmlns:a16="http://schemas.microsoft.com/office/drawing/2014/main" id="{A36BE6D7-08A7-7674-14EB-431CF1314F2E}"/>
              </a:ext>
            </a:extLst>
          </p:cNvPr>
          <p:cNvSpPr>
            <a:spLocks noGrp="1"/>
          </p:cNvSpPr>
          <p:nvPr>
            <p:ph sz="quarter" idx="13"/>
          </p:nvPr>
        </p:nvSpPr>
        <p:spPr>
          <a:xfrm>
            <a:off x="871728" y="1536827"/>
            <a:ext cx="2682355" cy="2577973"/>
          </a:xfrm>
        </p:spPr>
        <p:txBody>
          <a:bodyPr>
            <a:normAutofit fontScale="40000" lnSpcReduction="20000"/>
          </a:bodyPr>
          <a:lstStyle/>
          <a:p>
            <a:r>
              <a:rPr lang="en-US" sz="2900" dirty="0">
                <a:latin typeface="Abadi" panose="020B0604020104020204" pitchFamily="34" charset="0"/>
              </a:rPr>
              <a:t>You may notice that they are similarities such as the time frame or Activity. </a:t>
            </a:r>
          </a:p>
          <a:p>
            <a:r>
              <a:rPr lang="en-US" sz="2900" dirty="0">
                <a:latin typeface="Abadi" panose="020B0604020104020204" pitchFamily="34" charset="0"/>
              </a:rPr>
              <a:t>On this grid, you can compare the different discovery services based on work experience, skills and how services are provided </a:t>
            </a:r>
          </a:p>
          <a:p>
            <a:r>
              <a:rPr lang="en-US" sz="2900" dirty="0">
                <a:latin typeface="Abadi" panose="020B0604020104020204" pitchFamily="34" charset="0"/>
              </a:rPr>
              <a:t>To be eligible for these services, a person needs to be eligible for OPWDD Services &amp; enrolled in the Home and Community Based Waiver.</a:t>
            </a:r>
          </a:p>
          <a:p>
            <a:endParaRPr lang="en-US" sz="1600" dirty="0"/>
          </a:p>
        </p:txBody>
      </p:sp>
      <p:sp>
        <p:nvSpPr>
          <p:cNvPr id="6" name="Content Placeholder 5">
            <a:extLst>
              <a:ext uri="{FF2B5EF4-FFF2-40B4-BE49-F238E27FC236}">
                <a16:creationId xmlns:a16="http://schemas.microsoft.com/office/drawing/2014/main" id="{840B4895-1251-FAAC-1A8B-B3055157C038}"/>
              </a:ext>
            </a:extLst>
          </p:cNvPr>
          <p:cNvSpPr>
            <a:spLocks noGrp="1"/>
          </p:cNvSpPr>
          <p:nvPr>
            <p:ph sz="quarter" idx="14"/>
          </p:nvPr>
        </p:nvSpPr>
        <p:spPr>
          <a:xfrm>
            <a:off x="5555410" y="1536827"/>
            <a:ext cx="5764861" cy="4480560"/>
          </a:xfrm>
        </p:spPr>
        <p:txBody>
          <a:bodyPr>
            <a:normAutofit/>
          </a:bodyPr>
          <a:lstStyle/>
          <a:p>
            <a:endParaRPr lang="en-US" dirty="0"/>
          </a:p>
          <a:p>
            <a:pPr algn="ctr"/>
            <a:endParaRPr lang="en-US" dirty="0"/>
          </a:p>
        </p:txBody>
      </p:sp>
      <p:pic>
        <p:nvPicPr>
          <p:cNvPr id="3" name="Picture 2">
            <a:extLst>
              <a:ext uri="{FF2B5EF4-FFF2-40B4-BE49-F238E27FC236}">
                <a16:creationId xmlns:a16="http://schemas.microsoft.com/office/drawing/2014/main" id="{7631D93C-90AC-A68E-269C-79EAD4ED4CAB}"/>
              </a:ext>
            </a:extLst>
          </p:cNvPr>
          <p:cNvPicPr>
            <a:picLocks noChangeAspect="1"/>
          </p:cNvPicPr>
          <p:nvPr/>
        </p:nvPicPr>
        <p:blipFill>
          <a:blip r:embed="rId2"/>
          <a:srcRect l="1604" t="1021"/>
          <a:stretch>
            <a:fillRect/>
          </a:stretch>
        </p:blipFill>
        <p:spPr>
          <a:xfrm>
            <a:off x="3864634" y="996461"/>
            <a:ext cx="8040766" cy="5561291"/>
          </a:xfrm>
          <a:prstGeom prst="rect">
            <a:avLst/>
          </a:prstGeom>
        </p:spPr>
      </p:pic>
    </p:spTree>
    <p:extLst>
      <p:ext uri="{BB962C8B-B14F-4D97-AF65-F5344CB8AC3E}">
        <p14:creationId xmlns:p14="http://schemas.microsoft.com/office/powerpoint/2010/main" val="196669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03886-C12A-4E2E-31E9-8BC389381C4E}"/>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5358ECF-31CC-1F70-C590-785A6DE51B41}"/>
              </a:ext>
            </a:extLst>
          </p:cNvPr>
          <p:cNvSpPr>
            <a:spLocks noGrp="1"/>
          </p:cNvSpPr>
          <p:nvPr>
            <p:ph type="body" sz="quarter" idx="10"/>
          </p:nvPr>
        </p:nvSpPr>
        <p:spPr>
          <a:xfrm>
            <a:off x="841247" y="1394425"/>
            <a:ext cx="10491028" cy="4622327"/>
          </a:xfrm>
        </p:spPr>
        <p:txBody>
          <a:bodyPr vert="horz" lIns="0" tIns="0" rIns="0" bIns="0" rtlCol="0" anchor="t">
            <a:noAutofit/>
          </a:bodyPr>
          <a:lstStyle/>
          <a:p>
            <a:r>
              <a:rPr lang="en-US" dirty="0"/>
              <a:t>Community Based Prevocational Service- Discovery</a:t>
            </a:r>
          </a:p>
        </p:txBody>
      </p:sp>
      <p:sp>
        <p:nvSpPr>
          <p:cNvPr id="4" name="Slide Number Placeholder 3">
            <a:extLst>
              <a:ext uri="{FF2B5EF4-FFF2-40B4-BE49-F238E27FC236}">
                <a16:creationId xmlns:a16="http://schemas.microsoft.com/office/drawing/2014/main" id="{77691E91-E2D7-F6E2-91D2-A31C7315FCF6}"/>
              </a:ext>
            </a:extLst>
          </p:cNvPr>
          <p:cNvSpPr>
            <a:spLocks noGrp="1"/>
          </p:cNvSpPr>
          <p:nvPr>
            <p:ph type="sldNum" sz="quarter" idx="4294967295"/>
          </p:nvPr>
        </p:nvSpPr>
        <p:spPr>
          <a:xfrm>
            <a:off x="11347450" y="6384925"/>
            <a:ext cx="844550" cy="288925"/>
          </a:xfrm>
        </p:spPr>
        <p:txBody>
          <a:bodyPr/>
          <a:lstStyle/>
          <a:p>
            <a:fld id="{B67B645E-C5E5-4727-B977-D372A0AA71D9}" type="slidenum">
              <a:rPr lang="en-US" smtClean="0"/>
              <a:pPr/>
              <a:t>10</a:t>
            </a:fld>
            <a:endParaRPr lang="en-US" dirty="0"/>
          </a:p>
        </p:txBody>
      </p:sp>
      <p:sp>
        <p:nvSpPr>
          <p:cNvPr id="11" name="Title 10">
            <a:extLst>
              <a:ext uri="{FF2B5EF4-FFF2-40B4-BE49-F238E27FC236}">
                <a16:creationId xmlns:a16="http://schemas.microsoft.com/office/drawing/2014/main" id="{78DF551A-E512-1DDD-CF0B-BD4D3EAFC08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5177523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393B0-3543-F42F-ECEA-21059575D2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7187E1-F38F-F782-8C2A-C6094F68AA19}"/>
              </a:ext>
            </a:extLst>
          </p:cNvPr>
          <p:cNvSpPr>
            <a:spLocks noGrp="1"/>
          </p:cNvSpPr>
          <p:nvPr>
            <p:ph type="title"/>
          </p:nvPr>
        </p:nvSpPr>
        <p:spPr/>
        <p:txBody>
          <a:bodyPr>
            <a:normAutofit fontScale="90000"/>
          </a:bodyPr>
          <a:lstStyle/>
          <a:p>
            <a:r>
              <a:rPr lang="en-US" dirty="0"/>
              <a:t>COMMUNITY BASED PREVOCATIONAL SERVICES;</a:t>
            </a:r>
            <a:br>
              <a:rPr lang="en-US" dirty="0"/>
            </a:br>
            <a:r>
              <a:rPr lang="en-US" dirty="0"/>
              <a:t> CBPV</a:t>
            </a:r>
          </a:p>
        </p:txBody>
      </p:sp>
      <p:sp>
        <p:nvSpPr>
          <p:cNvPr id="3" name="Content Placeholder 2">
            <a:extLst>
              <a:ext uri="{FF2B5EF4-FFF2-40B4-BE49-F238E27FC236}">
                <a16:creationId xmlns:a16="http://schemas.microsoft.com/office/drawing/2014/main" id="{1BC7298C-3006-E786-4531-4C19546132F5}"/>
              </a:ext>
            </a:extLst>
          </p:cNvPr>
          <p:cNvSpPr>
            <a:spLocks noGrp="1"/>
          </p:cNvSpPr>
          <p:nvPr>
            <p:ph sz="quarter" idx="13"/>
          </p:nvPr>
        </p:nvSpPr>
        <p:spPr/>
        <p:txBody>
          <a:bodyPr>
            <a:normAutofit fontScale="92500" lnSpcReduction="10000"/>
          </a:bodyPr>
          <a:lstStyle/>
          <a:p>
            <a:r>
              <a:rPr lang="en-US" dirty="0">
                <a:latin typeface="Abadi" panose="020B0604020104020204" pitchFamily="34" charset="0"/>
              </a:rPr>
              <a:t>Limited amount of time can be provided at a program or non-integrated sites</a:t>
            </a:r>
          </a:p>
          <a:p>
            <a:r>
              <a:rPr lang="en-US" dirty="0">
                <a:latin typeface="Abadi" panose="020B0604020104020204" pitchFamily="34" charset="0"/>
              </a:rPr>
              <a:t>Should take place primarily in the community</a:t>
            </a:r>
          </a:p>
          <a:p>
            <a:r>
              <a:rPr lang="en-US" dirty="0">
                <a:latin typeface="Abadi" panose="020B0604020104020204" pitchFamily="34" charset="0"/>
              </a:rPr>
              <a:t>Focused on vocational skills and community work experiences.</a:t>
            </a:r>
          </a:p>
          <a:p>
            <a:r>
              <a:rPr lang="en-US" dirty="0">
                <a:latin typeface="Abadi" panose="020B0604020104020204" pitchFamily="34" charset="0"/>
              </a:rPr>
              <a:t>Flexible schedule/day based on specific work related activity, rarely a full day</a:t>
            </a:r>
          </a:p>
        </p:txBody>
      </p:sp>
      <p:pic>
        <p:nvPicPr>
          <p:cNvPr id="6" name="Content Placeholder 5">
            <a:extLst>
              <a:ext uri="{FF2B5EF4-FFF2-40B4-BE49-F238E27FC236}">
                <a16:creationId xmlns:a16="http://schemas.microsoft.com/office/drawing/2014/main" id="{8B190316-55B9-1B1E-56F4-CCAF5A5B3AB0}"/>
              </a:ext>
            </a:extLst>
          </p:cNvPr>
          <p:cNvPicPr>
            <a:picLocks noGrp="1" noChangeAspect="1"/>
          </p:cNvPicPr>
          <p:nvPr>
            <p:ph sz="quarter" idx="14"/>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91615" y="1621726"/>
            <a:ext cx="6464808" cy="4309872"/>
          </a:xfrm>
        </p:spPr>
      </p:pic>
    </p:spTree>
    <p:extLst>
      <p:ext uri="{BB962C8B-B14F-4D97-AF65-F5344CB8AC3E}">
        <p14:creationId xmlns:p14="http://schemas.microsoft.com/office/powerpoint/2010/main" val="255528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E0939-9C08-7ADD-04DF-18E5F16B9610}"/>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D73B5F5-45C3-001E-B4FE-D4E95C3426B3}"/>
              </a:ext>
            </a:extLst>
          </p:cNvPr>
          <p:cNvSpPr>
            <a:spLocks noGrp="1"/>
          </p:cNvSpPr>
          <p:nvPr>
            <p:ph type="body" sz="quarter" idx="10"/>
          </p:nvPr>
        </p:nvSpPr>
        <p:spPr>
          <a:xfrm>
            <a:off x="841247" y="1394425"/>
            <a:ext cx="10491028" cy="4622327"/>
          </a:xfrm>
        </p:spPr>
        <p:txBody>
          <a:bodyPr vert="horz" lIns="0" tIns="0" rIns="0" bIns="0" rtlCol="0" anchor="t">
            <a:noAutofit/>
          </a:bodyPr>
          <a:lstStyle/>
          <a:p>
            <a:r>
              <a:rPr lang="en-US" dirty="0"/>
              <a:t>Pathway to  Employment - Discovery</a:t>
            </a:r>
          </a:p>
        </p:txBody>
      </p:sp>
      <p:sp>
        <p:nvSpPr>
          <p:cNvPr id="4" name="Slide Number Placeholder 3">
            <a:extLst>
              <a:ext uri="{FF2B5EF4-FFF2-40B4-BE49-F238E27FC236}">
                <a16:creationId xmlns:a16="http://schemas.microsoft.com/office/drawing/2014/main" id="{EA8219E3-3F47-1E60-FDA2-0CBAE490655D}"/>
              </a:ext>
            </a:extLst>
          </p:cNvPr>
          <p:cNvSpPr>
            <a:spLocks noGrp="1"/>
          </p:cNvSpPr>
          <p:nvPr>
            <p:ph type="sldNum" sz="quarter" idx="4294967295"/>
          </p:nvPr>
        </p:nvSpPr>
        <p:spPr>
          <a:xfrm>
            <a:off x="11347450" y="6384925"/>
            <a:ext cx="844550" cy="288925"/>
          </a:xfrm>
        </p:spPr>
        <p:txBody>
          <a:bodyPr/>
          <a:lstStyle/>
          <a:p>
            <a:fld id="{B67B645E-C5E5-4727-B977-D372A0AA71D9}" type="slidenum">
              <a:rPr lang="en-US" smtClean="0"/>
              <a:pPr/>
              <a:t>12</a:t>
            </a:fld>
            <a:endParaRPr lang="en-US" dirty="0"/>
          </a:p>
        </p:txBody>
      </p:sp>
      <p:sp>
        <p:nvSpPr>
          <p:cNvPr id="11" name="Title 10">
            <a:extLst>
              <a:ext uri="{FF2B5EF4-FFF2-40B4-BE49-F238E27FC236}">
                <a16:creationId xmlns:a16="http://schemas.microsoft.com/office/drawing/2014/main" id="{112B30F2-A999-6614-66A9-943F35736926}"/>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81991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2D90-F889-FDE2-0BAD-D99149037EC3}"/>
              </a:ext>
            </a:extLst>
          </p:cNvPr>
          <p:cNvSpPr>
            <a:spLocks noGrp="1"/>
          </p:cNvSpPr>
          <p:nvPr>
            <p:ph type="title"/>
          </p:nvPr>
        </p:nvSpPr>
        <p:spPr/>
        <p:txBody>
          <a:bodyPr/>
          <a:lstStyle/>
          <a:p>
            <a:r>
              <a:rPr lang="en-US" dirty="0"/>
              <a:t>PTE </a:t>
            </a:r>
          </a:p>
        </p:txBody>
      </p:sp>
      <p:pic>
        <p:nvPicPr>
          <p:cNvPr id="6" name="Content Placeholder 5">
            <a:extLst>
              <a:ext uri="{FF2B5EF4-FFF2-40B4-BE49-F238E27FC236}">
                <a16:creationId xmlns:a16="http://schemas.microsoft.com/office/drawing/2014/main" id="{996D5255-7AD2-20D7-FD16-ABCCF4245A56}"/>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41375" y="1681018"/>
            <a:ext cx="2862263" cy="3852977"/>
          </a:xfrm>
        </p:spPr>
      </p:pic>
      <p:sp>
        <p:nvSpPr>
          <p:cNvPr id="4" name="Content Placeholder 3">
            <a:extLst>
              <a:ext uri="{FF2B5EF4-FFF2-40B4-BE49-F238E27FC236}">
                <a16:creationId xmlns:a16="http://schemas.microsoft.com/office/drawing/2014/main" id="{D4FCDDC3-2F67-6BA8-2906-BB4FDBE94CEE}"/>
              </a:ext>
            </a:extLst>
          </p:cNvPr>
          <p:cNvSpPr>
            <a:spLocks noGrp="1"/>
          </p:cNvSpPr>
          <p:nvPr>
            <p:ph sz="quarter" idx="14"/>
          </p:nvPr>
        </p:nvSpPr>
        <p:spPr>
          <a:xfrm>
            <a:off x="4929447" y="841248"/>
            <a:ext cx="6216258" cy="4171327"/>
          </a:xfrm>
        </p:spPr>
        <p:txBody>
          <a:bodyPr>
            <a:normAutofit fontScale="77500" lnSpcReduction="20000"/>
          </a:bodyPr>
          <a:lstStyle/>
          <a:p>
            <a:pPr algn="l"/>
            <a:r>
              <a:rPr lang="en-US" b="1" i="0" dirty="0">
                <a:solidFill>
                  <a:srgbClr val="000000"/>
                </a:solidFill>
                <a:effectLst/>
              </a:rPr>
              <a:t>Pathway to Employment </a:t>
            </a:r>
            <a:r>
              <a:rPr lang="en-US" b="0" i="0" dirty="0">
                <a:solidFill>
                  <a:srgbClr val="000000"/>
                </a:solidFill>
                <a:effectLst/>
                <a:latin typeface="Abadi" panose="020B0604020104020204" pitchFamily="34" charset="0"/>
              </a:rPr>
              <a:t>is a time-limited, person-centered, comprehensive, career and vocational planning and support service. </a:t>
            </a:r>
          </a:p>
          <a:p>
            <a:pPr algn="l"/>
            <a:r>
              <a:rPr lang="en-US" b="0" i="0" dirty="0">
                <a:solidFill>
                  <a:srgbClr val="000000"/>
                </a:solidFill>
                <a:effectLst/>
                <a:latin typeface="Abadi" panose="020B0604020104020204" pitchFamily="34" charset="0"/>
              </a:rPr>
              <a:t>The goal of this service is to help people develop a vocational plan with an identified career path to obtain competitive integrated employment in the future. </a:t>
            </a:r>
          </a:p>
          <a:p>
            <a:pPr algn="l"/>
            <a:r>
              <a:rPr lang="en-US" b="0" i="0" dirty="0">
                <a:solidFill>
                  <a:srgbClr val="000000"/>
                </a:solidFill>
                <a:effectLst/>
                <a:latin typeface="Abadi" panose="020B0604020104020204" pitchFamily="34" charset="0"/>
              </a:rPr>
              <a:t>Uses an individualized career and vocational planning process to identify the person’s vocational strengths and interests. This service includes community vocational experiences and support services.</a:t>
            </a:r>
          </a:p>
          <a:p>
            <a:pPr algn="l"/>
            <a:r>
              <a:rPr lang="en-US" b="0" i="0" dirty="0">
                <a:solidFill>
                  <a:srgbClr val="000000"/>
                </a:solidFill>
                <a:effectLst/>
                <a:latin typeface="Abadi" panose="020B0604020104020204" pitchFamily="34" charset="0"/>
              </a:rPr>
              <a:t>1-4 internship</a:t>
            </a:r>
            <a:r>
              <a:rPr lang="en-US" dirty="0">
                <a:solidFill>
                  <a:srgbClr val="000000"/>
                </a:solidFill>
                <a:latin typeface="Abadi" panose="020B0604020104020204" pitchFamily="34" charset="0"/>
              </a:rPr>
              <a:t> sites ranging from 10-25 hours each to conduct assessments and job readiness skills training. </a:t>
            </a:r>
            <a:endParaRPr lang="en-US" b="0" i="0" dirty="0">
              <a:solidFill>
                <a:srgbClr val="000000"/>
              </a:solidFill>
              <a:effectLst/>
              <a:latin typeface="Abadi" panose="020B0604020104020204" pitchFamily="34" charset="0"/>
            </a:endParaRPr>
          </a:p>
          <a:p>
            <a:pPr algn="l"/>
            <a:r>
              <a:rPr lang="en-US" b="0" i="0" dirty="0">
                <a:solidFill>
                  <a:srgbClr val="000000"/>
                </a:solidFill>
                <a:effectLst/>
                <a:latin typeface="Abadi" panose="020B0604020104020204" pitchFamily="34" charset="0"/>
              </a:rPr>
              <a:t>The outcome of Pathway to Employment is a career, vocational and transition plan document which includes the next steps for achieving self-employment or competitive, integrated employment at or above the applicable state or federal minimum wage.</a:t>
            </a:r>
          </a:p>
          <a:p>
            <a:endParaRPr lang="en-US" dirty="0"/>
          </a:p>
        </p:txBody>
      </p:sp>
    </p:spTree>
    <p:extLst>
      <p:ext uri="{BB962C8B-B14F-4D97-AF65-F5344CB8AC3E}">
        <p14:creationId xmlns:p14="http://schemas.microsoft.com/office/powerpoint/2010/main" val="345221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9DACD65-D500-17D1-20E0-1D2F4A61FE74}"/>
              </a:ext>
            </a:extLst>
          </p:cNvPr>
          <p:cNvSpPr>
            <a:spLocks noGrp="1"/>
          </p:cNvSpPr>
          <p:nvPr>
            <p:ph type="body" sz="quarter" idx="10"/>
          </p:nvPr>
        </p:nvSpPr>
        <p:spPr>
          <a:xfrm>
            <a:off x="841247" y="1394425"/>
            <a:ext cx="10491028" cy="4622327"/>
          </a:xfrm>
        </p:spPr>
        <p:txBody>
          <a:bodyPr vert="horz" lIns="0" tIns="0" rIns="0" bIns="0" rtlCol="0" anchor="t">
            <a:noAutofit/>
          </a:bodyPr>
          <a:lstStyle/>
          <a:p>
            <a:r>
              <a:rPr lang="en-US" dirty="0"/>
              <a:t>Employment Training </a:t>
            </a:r>
            <a:r>
              <a:rPr lang="en-US"/>
              <a:t>Program (ETP)-Discovery</a:t>
            </a:r>
            <a:endParaRPr lang="en-US" dirty="0"/>
          </a:p>
        </p:txBody>
      </p:sp>
      <p:sp>
        <p:nvSpPr>
          <p:cNvPr id="4" name="Slide Number Placeholder 3">
            <a:extLst>
              <a:ext uri="{FF2B5EF4-FFF2-40B4-BE49-F238E27FC236}">
                <a16:creationId xmlns:a16="http://schemas.microsoft.com/office/drawing/2014/main" id="{D425AA3C-075D-E8DD-D48B-DA9E07CBE09F}"/>
              </a:ext>
            </a:extLst>
          </p:cNvPr>
          <p:cNvSpPr>
            <a:spLocks noGrp="1"/>
          </p:cNvSpPr>
          <p:nvPr>
            <p:ph type="sldNum" sz="quarter" idx="4294967295"/>
          </p:nvPr>
        </p:nvSpPr>
        <p:spPr>
          <a:xfrm>
            <a:off x="11347450" y="6384925"/>
            <a:ext cx="844550" cy="288925"/>
          </a:xfrm>
        </p:spPr>
        <p:txBody>
          <a:bodyPr/>
          <a:lstStyle/>
          <a:p>
            <a:fld id="{B67B645E-C5E5-4727-B977-D372A0AA71D9}" type="slidenum">
              <a:rPr lang="en-US" smtClean="0"/>
              <a:pPr/>
              <a:t>14</a:t>
            </a:fld>
            <a:endParaRPr lang="en-US" dirty="0"/>
          </a:p>
        </p:txBody>
      </p:sp>
      <p:sp>
        <p:nvSpPr>
          <p:cNvPr id="11" name="Title 10">
            <a:extLst>
              <a:ext uri="{FF2B5EF4-FFF2-40B4-BE49-F238E27FC236}">
                <a16:creationId xmlns:a16="http://schemas.microsoft.com/office/drawing/2014/main" id="{1DD26A55-855F-40F6-DF72-2B6FB22AA6E8}"/>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5582812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603ED-5845-9B34-EF4D-77F260C5537F}"/>
              </a:ext>
            </a:extLst>
          </p:cNvPr>
          <p:cNvSpPr>
            <a:spLocks noGrp="1"/>
          </p:cNvSpPr>
          <p:nvPr>
            <p:ph type="title"/>
          </p:nvPr>
        </p:nvSpPr>
        <p:spPr>
          <a:xfrm>
            <a:off x="1188720" y="388901"/>
            <a:ext cx="9708343" cy="4399230"/>
          </a:xfrm>
        </p:spPr>
        <p:txBody>
          <a:bodyPr>
            <a:normAutofit fontScale="90000"/>
          </a:bodyPr>
          <a:lstStyle/>
          <a:p>
            <a:r>
              <a:rPr lang="en-US" dirty="0"/>
              <a:t>ETP-Discovery</a:t>
            </a:r>
            <a:br>
              <a:rPr lang="en-US" dirty="0"/>
            </a:br>
            <a:br>
              <a:rPr lang="en-US" dirty="0"/>
            </a:br>
            <a:br>
              <a:rPr lang="en-US" sz="1600" dirty="0"/>
            </a:br>
            <a:r>
              <a:rPr lang="en-US" sz="1600" cap="none" dirty="0">
                <a:latin typeface="Abadi" panose="020B0604020104020204" pitchFamily="34" charset="0"/>
              </a:rPr>
              <a:t>To obtain various perspectives on the individual’s background, progress, skills, abilities, preferences, experiences, and support needed. </a:t>
            </a:r>
            <a:br>
              <a:rPr lang="en-US" sz="1600" cap="none" dirty="0">
                <a:latin typeface="Abadi" panose="020B0604020104020204" pitchFamily="34" charset="0"/>
              </a:rPr>
            </a:br>
            <a:br>
              <a:rPr lang="en-US" sz="1600" cap="none" dirty="0">
                <a:latin typeface="Abadi" panose="020B0604020104020204" pitchFamily="34" charset="0"/>
              </a:rPr>
            </a:br>
            <a:r>
              <a:rPr lang="en-US" sz="1600" cap="none" dirty="0">
                <a:latin typeface="Abadi" panose="020B0604020104020204" pitchFamily="34" charset="0"/>
              </a:rPr>
              <a:t>Serious of job specific situational assessments and </a:t>
            </a:r>
            <a:r>
              <a:rPr lang="en-US" sz="1600" cap="none" dirty="0" err="1">
                <a:latin typeface="Abadi" panose="020B0604020104020204" pitchFamily="34" charset="0"/>
              </a:rPr>
              <a:t>progressreports</a:t>
            </a:r>
            <a:r>
              <a:rPr lang="en-US" sz="1600" cap="none" dirty="0">
                <a:latin typeface="Abadi" panose="020B0604020104020204" pitchFamily="34" charset="0"/>
              </a:rPr>
              <a:t>.</a:t>
            </a:r>
            <a:br>
              <a:rPr lang="en-US" sz="1600" cap="none" dirty="0">
                <a:latin typeface="Abadi" panose="020B0604020104020204" pitchFamily="34" charset="0"/>
              </a:rPr>
            </a:br>
            <a:br>
              <a:rPr lang="en-US" sz="1600" cap="none" dirty="0">
                <a:latin typeface="Abadi" panose="020B0604020104020204" pitchFamily="34" charset="0"/>
              </a:rPr>
            </a:br>
            <a:r>
              <a:rPr lang="en-US" sz="1600" cap="none" dirty="0">
                <a:latin typeface="Abadi" panose="020B0604020104020204" pitchFamily="34" charset="0"/>
              </a:rPr>
              <a:t>Collect information about an individual’s practical work performance by simulating a work environment at a location in the community that exposes them to realistic expectations in career areas they may enjoy. </a:t>
            </a:r>
            <a:br>
              <a:rPr lang="en-US" sz="1600" cap="none" dirty="0">
                <a:latin typeface="Abadi" panose="020B0604020104020204" pitchFamily="34" charset="0"/>
              </a:rPr>
            </a:br>
            <a:br>
              <a:rPr lang="en-US" sz="1600" cap="none" dirty="0">
                <a:latin typeface="Abadi" panose="020B0604020104020204" pitchFamily="34" charset="0"/>
              </a:rPr>
            </a:br>
            <a:br>
              <a:rPr lang="en-US" sz="1600" cap="none" dirty="0">
                <a:latin typeface="Abadi" panose="020B0604020104020204" pitchFamily="34" charset="0"/>
              </a:rPr>
            </a:br>
            <a:r>
              <a:rPr lang="en-US" sz="1600" cap="none" dirty="0">
                <a:latin typeface="Abadi" panose="020B0604020104020204" pitchFamily="34" charset="0"/>
              </a:rPr>
              <a:t>Obtain information about the individual’s interests, motivators, interpersonal/soft skills, independence, behavior, physical ability, self-care skills, safety awareness, and support needs through direct observation</a:t>
            </a:r>
            <a:br>
              <a:rPr lang="en-US" cap="none" dirty="0">
                <a:latin typeface="Abadi" panose="020B0604020104020204" pitchFamily="34" charset="0"/>
              </a:rPr>
            </a:br>
            <a:br>
              <a:rPr lang="en-US" cap="none" dirty="0">
                <a:latin typeface="Abadi" panose="020B0604020104020204" pitchFamily="34" charset="0"/>
              </a:rPr>
            </a:br>
            <a:r>
              <a:rPr lang="en-US" sz="1600" cap="none" dirty="0">
                <a:latin typeface="Abadi" panose="020B0604020104020204" pitchFamily="34" charset="0"/>
              </a:rPr>
              <a:t>Person supported is paid through funding from OPWDD. If placement is successful, the person is hired by the employer and added to their payroll. </a:t>
            </a:r>
            <a:br>
              <a:rPr lang="en-US" cap="none" dirty="0">
                <a:latin typeface="Abadi" panose="020B0604020104020204" pitchFamily="34" charset="0"/>
              </a:rPr>
            </a:br>
            <a:br>
              <a:rPr lang="en-US" dirty="0"/>
            </a:br>
            <a:br>
              <a:rPr lang="en-US" dirty="0"/>
            </a:br>
            <a:br>
              <a:rPr lang="en-US" dirty="0"/>
            </a:br>
            <a:endParaRPr lang="en-US" dirty="0"/>
          </a:p>
        </p:txBody>
      </p:sp>
      <p:sp>
        <p:nvSpPr>
          <p:cNvPr id="4" name="Slide Number Placeholder 3">
            <a:extLst>
              <a:ext uri="{FF2B5EF4-FFF2-40B4-BE49-F238E27FC236}">
                <a16:creationId xmlns:a16="http://schemas.microsoft.com/office/drawing/2014/main" id="{9B333A90-2ED2-EF64-F9B3-7807A3275B87}"/>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15</a:t>
            </a:fld>
            <a:endParaRPr lang="en-US" dirty="0"/>
          </a:p>
        </p:txBody>
      </p:sp>
      <p:pic>
        <p:nvPicPr>
          <p:cNvPr id="9" name="Picture 8">
            <a:extLst>
              <a:ext uri="{FF2B5EF4-FFF2-40B4-BE49-F238E27FC236}">
                <a16:creationId xmlns:a16="http://schemas.microsoft.com/office/drawing/2014/main" id="{771FDB57-5745-84AF-1032-DCD2826A9D0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019409" y="4721679"/>
            <a:ext cx="3048000" cy="2039112"/>
          </a:xfrm>
          <a:prstGeom prst="rect">
            <a:avLst/>
          </a:prstGeom>
        </p:spPr>
      </p:pic>
    </p:spTree>
    <p:extLst>
      <p:ext uri="{BB962C8B-B14F-4D97-AF65-F5344CB8AC3E}">
        <p14:creationId xmlns:p14="http://schemas.microsoft.com/office/powerpoint/2010/main" val="9472255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5D8FACD9-4906-4691-55B9-710FC59D2130}"/>
              </a:ext>
            </a:extLst>
          </p:cNvPr>
          <p:cNvSpPr>
            <a:spLocks noGrp="1"/>
          </p:cNvSpPr>
          <p:nvPr>
            <p:ph type="title"/>
          </p:nvPr>
        </p:nvSpPr>
        <p:spPr>
          <a:xfrm>
            <a:off x="841244" y="832104"/>
            <a:ext cx="7457652" cy="5219236"/>
          </a:xfrm>
        </p:spPr>
        <p:txBody>
          <a:bodyPr/>
          <a:lstStyle/>
          <a:p>
            <a:br>
              <a:rPr lang="en-US" dirty="0"/>
            </a:br>
            <a:r>
              <a:rPr lang="en-US" dirty="0"/>
              <a:t>SUPPORTED EMPLOYMENT- (SEMP)</a:t>
            </a:r>
          </a:p>
        </p:txBody>
      </p:sp>
      <p:sp>
        <p:nvSpPr>
          <p:cNvPr id="46" name="Text Placeholder 45">
            <a:extLst>
              <a:ext uri="{FF2B5EF4-FFF2-40B4-BE49-F238E27FC236}">
                <a16:creationId xmlns:a16="http://schemas.microsoft.com/office/drawing/2014/main" id="{B7BFD7D2-6C97-1E33-B2CC-6AE1EB9EF8D2}"/>
              </a:ext>
            </a:extLst>
          </p:cNvPr>
          <p:cNvSpPr>
            <a:spLocks noGrp="1"/>
          </p:cNvSpPr>
          <p:nvPr>
            <p:ph type="body" sz="quarter" idx="15"/>
          </p:nvPr>
        </p:nvSpPr>
        <p:spPr/>
        <p:txBody>
          <a:bodyPr/>
          <a:lstStyle/>
          <a:p>
            <a:endParaRPr lang="en-US" dirty="0"/>
          </a:p>
        </p:txBody>
      </p:sp>
      <p:sp>
        <p:nvSpPr>
          <p:cNvPr id="43" name="Text Placeholder 42">
            <a:extLst>
              <a:ext uri="{FF2B5EF4-FFF2-40B4-BE49-F238E27FC236}">
                <a16:creationId xmlns:a16="http://schemas.microsoft.com/office/drawing/2014/main" id="{D45A4C16-121E-2E37-49E9-4A4ACF2C51FB}"/>
              </a:ext>
            </a:extLst>
          </p:cNvPr>
          <p:cNvSpPr>
            <a:spLocks noGrp="1"/>
          </p:cNvSpPr>
          <p:nvPr>
            <p:ph type="body" sz="quarter" idx="12"/>
          </p:nvPr>
        </p:nvSpPr>
        <p:spPr/>
        <p:txBody>
          <a:bodyPr/>
          <a:lstStyle/>
          <a:p>
            <a:endParaRPr lang="en-US" dirty="0"/>
          </a:p>
        </p:txBody>
      </p:sp>
      <p:sp>
        <p:nvSpPr>
          <p:cNvPr id="44" name="Text Placeholder 43">
            <a:extLst>
              <a:ext uri="{FF2B5EF4-FFF2-40B4-BE49-F238E27FC236}">
                <a16:creationId xmlns:a16="http://schemas.microsoft.com/office/drawing/2014/main" id="{D585FA3F-E61C-D66E-07B0-F757A8CA6054}"/>
              </a:ext>
            </a:extLst>
          </p:cNvPr>
          <p:cNvSpPr>
            <a:spLocks noGrp="1"/>
          </p:cNvSpPr>
          <p:nvPr>
            <p:ph type="body" sz="quarter" idx="13"/>
          </p:nvPr>
        </p:nvSpPr>
        <p:spPr/>
        <p:txBody>
          <a:bodyPr/>
          <a:lstStyle/>
          <a:p>
            <a:endParaRPr lang="en-US" dirty="0"/>
          </a:p>
        </p:txBody>
      </p:sp>
      <p:sp>
        <p:nvSpPr>
          <p:cNvPr id="45" name="Text Placeholder 44">
            <a:extLst>
              <a:ext uri="{FF2B5EF4-FFF2-40B4-BE49-F238E27FC236}">
                <a16:creationId xmlns:a16="http://schemas.microsoft.com/office/drawing/2014/main" id="{37E333FD-F3EA-ED3D-DAD7-C1B2247BA3CA}"/>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41783342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B20A-89F5-0E83-2FBB-597A9E581103}"/>
              </a:ext>
            </a:extLst>
          </p:cNvPr>
          <p:cNvSpPr>
            <a:spLocks noGrp="1"/>
          </p:cNvSpPr>
          <p:nvPr>
            <p:ph type="title"/>
          </p:nvPr>
        </p:nvSpPr>
        <p:spPr>
          <a:xfrm>
            <a:off x="548641" y="841248"/>
            <a:ext cx="10771632" cy="557784"/>
          </a:xfrm>
        </p:spPr>
        <p:txBody>
          <a:bodyPr>
            <a:normAutofit fontScale="90000"/>
          </a:bodyPr>
          <a:lstStyle/>
          <a:p>
            <a:r>
              <a:rPr lang="en-US" dirty="0"/>
              <a:t>     </a:t>
            </a:r>
            <a:r>
              <a:rPr lang="en-US" u="sng" dirty="0"/>
              <a:t> INTENSIVE -</a:t>
            </a:r>
            <a:r>
              <a:rPr lang="en-US" u="sng" dirty="0" err="1"/>
              <a:t>semp</a:t>
            </a:r>
            <a:r>
              <a:rPr lang="en-US" dirty="0"/>
              <a:t>                                                    </a:t>
            </a:r>
            <a:r>
              <a:rPr lang="en-US" u="sng" dirty="0"/>
              <a:t>Extended -</a:t>
            </a:r>
            <a:r>
              <a:rPr lang="en-US" u="sng" dirty="0" err="1"/>
              <a:t>SEmp</a:t>
            </a:r>
            <a:br>
              <a:rPr lang="en-US" dirty="0"/>
            </a:br>
            <a:endParaRPr lang="en-US" dirty="0"/>
          </a:p>
        </p:txBody>
      </p:sp>
      <p:sp>
        <p:nvSpPr>
          <p:cNvPr id="5" name="Content Placeholder 4">
            <a:extLst>
              <a:ext uri="{FF2B5EF4-FFF2-40B4-BE49-F238E27FC236}">
                <a16:creationId xmlns:a16="http://schemas.microsoft.com/office/drawing/2014/main" id="{1E1F25F4-9D5B-F843-24A2-BF1F692DF92A}"/>
              </a:ext>
            </a:extLst>
          </p:cNvPr>
          <p:cNvSpPr>
            <a:spLocks noGrp="1"/>
          </p:cNvSpPr>
          <p:nvPr>
            <p:ph sz="quarter" idx="13"/>
          </p:nvPr>
        </p:nvSpPr>
        <p:spPr>
          <a:xfrm>
            <a:off x="234419" y="1302949"/>
            <a:ext cx="5116969" cy="4605737"/>
          </a:xfrm>
        </p:spPr>
        <p:txBody>
          <a:bodyPr vert="horz" lIns="0" tIns="0" rIns="0" bIns="0" rtlCol="0" anchor="t">
            <a:normAutofit/>
          </a:bodyPr>
          <a:lstStyle/>
          <a:p>
            <a:r>
              <a:rPr lang="en-US" sz="1800" dirty="0">
                <a:latin typeface="Abadi" panose="020B0604020104020204" pitchFamily="34" charset="0"/>
              </a:rPr>
              <a:t>Job Developer and Job Coach assigned to the participant.</a:t>
            </a:r>
          </a:p>
          <a:p>
            <a:r>
              <a:rPr lang="en-US" sz="1800" dirty="0">
                <a:latin typeface="Abadi" panose="020B0604020104020204" pitchFamily="34" charset="0"/>
              </a:rPr>
              <a:t>Job Developer will assist in obtaining employment. </a:t>
            </a:r>
          </a:p>
          <a:p>
            <a:r>
              <a:rPr lang="en-US" sz="1800" dirty="0">
                <a:latin typeface="Abadi" panose="020B0604020104020204" pitchFamily="34" charset="0"/>
              </a:rPr>
              <a:t>Job Coach will assist in interview preparation and employment search.</a:t>
            </a:r>
          </a:p>
          <a:p>
            <a:r>
              <a:rPr lang="en-US" sz="1800" dirty="0">
                <a:latin typeface="Abadi" panose="020B0604020104020204" pitchFamily="34" charset="0"/>
              </a:rPr>
              <a:t>Once employment is obtained, the Job Coach will provide travel training and coach the participant in their assigned work task, with the main goal of achieving independence.</a:t>
            </a:r>
          </a:p>
        </p:txBody>
      </p:sp>
      <p:sp>
        <p:nvSpPr>
          <p:cNvPr id="6" name="Content Placeholder 5">
            <a:extLst>
              <a:ext uri="{FF2B5EF4-FFF2-40B4-BE49-F238E27FC236}">
                <a16:creationId xmlns:a16="http://schemas.microsoft.com/office/drawing/2014/main" id="{A26A441D-413E-D018-529D-98666ABE6AAC}"/>
              </a:ext>
            </a:extLst>
          </p:cNvPr>
          <p:cNvSpPr>
            <a:spLocks noGrp="1"/>
          </p:cNvSpPr>
          <p:nvPr>
            <p:ph sz="quarter" idx="14"/>
          </p:nvPr>
        </p:nvSpPr>
        <p:spPr>
          <a:xfrm>
            <a:off x="6375856" y="1412419"/>
            <a:ext cx="4952191" cy="4604968"/>
          </a:xfrm>
        </p:spPr>
        <p:txBody>
          <a:bodyPr vert="horz" lIns="0" tIns="0" rIns="0" bIns="0" rtlCol="0" anchor="t">
            <a:normAutofit/>
          </a:bodyPr>
          <a:lstStyle/>
          <a:p>
            <a:pPr marL="342900" indent="-342900">
              <a:buChar char="•"/>
            </a:pPr>
            <a:r>
              <a:rPr lang="en-US" sz="1800" dirty="0">
                <a:latin typeface="Abadi" panose="020B0604020104020204" pitchFamily="34" charset="0"/>
              </a:rPr>
              <a:t>Job Coach will complete  minimum 2 in-person visits at work site per month.</a:t>
            </a:r>
          </a:p>
          <a:p>
            <a:pPr marL="342900" indent="-342900">
              <a:buChar char="•"/>
            </a:pPr>
            <a:r>
              <a:rPr lang="en-US" sz="1800" dirty="0">
                <a:latin typeface="Abadi" panose="020B0604020104020204" pitchFamily="34" charset="0"/>
              </a:rPr>
              <a:t>Speak with participant and manager for their opinions regarding the participants performance.</a:t>
            </a:r>
          </a:p>
          <a:p>
            <a:pPr marL="342900" indent="-342900">
              <a:buChar char="•"/>
            </a:pPr>
            <a:r>
              <a:rPr lang="en-US" sz="1800" dirty="0">
                <a:latin typeface="Abadi" panose="020B0604020104020204" pitchFamily="34" charset="0"/>
              </a:rPr>
              <a:t>If intensive coaching is needed, the Job Coach will coach the participant in any task needed or coach them in a new assigned task.</a:t>
            </a:r>
          </a:p>
        </p:txBody>
      </p:sp>
      <p:sp>
        <p:nvSpPr>
          <p:cNvPr id="4" name="Slide Number Placeholder 3">
            <a:extLst>
              <a:ext uri="{FF2B5EF4-FFF2-40B4-BE49-F238E27FC236}">
                <a16:creationId xmlns:a16="http://schemas.microsoft.com/office/drawing/2014/main" id="{527AE480-D58D-8A4F-D9AD-3E0956702A4C}"/>
              </a:ext>
            </a:extLst>
          </p:cNvPr>
          <p:cNvSpPr>
            <a:spLocks noGrp="1"/>
          </p:cNvSpPr>
          <p:nvPr>
            <p:ph type="sldNum" sz="quarter" idx="11"/>
          </p:nvPr>
        </p:nvSpPr>
        <p:spPr/>
        <p:txBody>
          <a:bodyPr/>
          <a:lstStyle/>
          <a:p>
            <a:fld id="{B67B645E-C5E5-4727-B977-D372A0AA71D9}" type="slidenum">
              <a:rPr lang="en-US" smtClean="0"/>
              <a:pPr/>
              <a:t>17</a:t>
            </a:fld>
            <a:endParaRPr lang="en-US" dirty="0"/>
          </a:p>
        </p:txBody>
      </p:sp>
      <p:pic>
        <p:nvPicPr>
          <p:cNvPr id="7" name="Picture 6">
            <a:extLst>
              <a:ext uri="{FF2B5EF4-FFF2-40B4-BE49-F238E27FC236}">
                <a16:creationId xmlns:a16="http://schemas.microsoft.com/office/drawing/2014/main" id="{54C557F0-4558-0E46-0B79-25116D7D22C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10764" y="4312869"/>
            <a:ext cx="4581236" cy="2545131"/>
          </a:xfrm>
          <a:prstGeom prst="rect">
            <a:avLst/>
          </a:prstGeom>
        </p:spPr>
      </p:pic>
    </p:spTree>
    <p:extLst>
      <p:ext uri="{BB962C8B-B14F-4D97-AF65-F5344CB8AC3E}">
        <p14:creationId xmlns:p14="http://schemas.microsoft.com/office/powerpoint/2010/main" val="15502942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8BE4-9C2F-AC85-331F-4BCA387EDE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EA1DE-A2B6-C9D7-C142-D4EB58147B1A}"/>
              </a:ext>
            </a:extLst>
          </p:cNvPr>
          <p:cNvSpPr>
            <a:spLocks noGrp="1"/>
          </p:cNvSpPr>
          <p:nvPr>
            <p:ph type="title"/>
          </p:nvPr>
        </p:nvSpPr>
        <p:spPr/>
        <p:txBody>
          <a:bodyPr/>
          <a:lstStyle/>
          <a:p>
            <a:r>
              <a:rPr lang="en-US" dirty="0"/>
              <a:t>Are there any other options that may work better for me? </a:t>
            </a:r>
          </a:p>
        </p:txBody>
      </p:sp>
      <p:sp>
        <p:nvSpPr>
          <p:cNvPr id="3" name="Content Placeholder 2">
            <a:extLst>
              <a:ext uri="{FF2B5EF4-FFF2-40B4-BE49-F238E27FC236}">
                <a16:creationId xmlns:a16="http://schemas.microsoft.com/office/drawing/2014/main" id="{A9CD37F7-2C5A-C18A-D9F9-E0A38EFD95CE}"/>
              </a:ext>
            </a:extLst>
          </p:cNvPr>
          <p:cNvSpPr>
            <a:spLocks noGrp="1"/>
          </p:cNvSpPr>
          <p:nvPr>
            <p:ph sz="quarter" idx="13"/>
          </p:nvPr>
        </p:nvSpPr>
        <p:spPr>
          <a:xfrm>
            <a:off x="841248" y="1536827"/>
            <a:ext cx="2862072" cy="2730373"/>
          </a:xfrm>
        </p:spPr>
        <p:txBody>
          <a:bodyPr>
            <a:normAutofit lnSpcReduction="10000"/>
          </a:bodyPr>
          <a:lstStyle/>
          <a:p>
            <a:r>
              <a:rPr lang="en-US" sz="1600" dirty="0">
                <a:latin typeface="Abadi" panose="020B0604020104020204" pitchFamily="34" charset="0"/>
              </a:rPr>
              <a:t>Absolutely!  NYC and  NYS have a variety or different  programs and services available. </a:t>
            </a:r>
          </a:p>
          <a:p>
            <a:r>
              <a:rPr lang="en-US" sz="1600" dirty="0">
                <a:latin typeface="Abadi" panose="020B0604020104020204" pitchFamily="34" charset="0"/>
              </a:rPr>
              <a:t>Other programs often are meant to be for a period of a few weeks- few months, related to specific job or  field and may have age  or other requirements</a:t>
            </a:r>
          </a:p>
          <a:p>
            <a:endParaRPr lang="en-US" dirty="0"/>
          </a:p>
        </p:txBody>
      </p:sp>
      <p:sp>
        <p:nvSpPr>
          <p:cNvPr id="4" name="Content Placeholder 3">
            <a:extLst>
              <a:ext uri="{FF2B5EF4-FFF2-40B4-BE49-F238E27FC236}">
                <a16:creationId xmlns:a16="http://schemas.microsoft.com/office/drawing/2014/main" id="{8A0A6E73-E3A4-B701-EBB7-180963616C44}"/>
              </a:ext>
            </a:extLst>
          </p:cNvPr>
          <p:cNvSpPr>
            <a:spLocks noGrp="1"/>
          </p:cNvSpPr>
          <p:nvPr>
            <p:ph sz="quarter" idx="14"/>
          </p:nvPr>
        </p:nvSpPr>
        <p:spPr/>
        <p:txBody>
          <a:bodyPr>
            <a:normAutofit fontScale="77500" lnSpcReduction="20000"/>
          </a:bodyPr>
          <a:lstStyle/>
          <a:p>
            <a:r>
              <a:rPr lang="en-US" b="1" dirty="0"/>
              <a:t>Some other kinds of employment  programs include: </a:t>
            </a:r>
          </a:p>
          <a:p>
            <a:r>
              <a:rPr lang="en-US" dirty="0"/>
              <a:t>1. DYCD-Youth Job Specific Training- offered through NYC to  youth ages  16-24 that meet other various criteria. Classroom learning, on site internship and one  year follow up support for  job placement. Developmental Disability not required </a:t>
            </a:r>
          </a:p>
          <a:p>
            <a:r>
              <a:rPr lang="en-US" dirty="0"/>
              <a:t>2. CSVT- OPWDD eligible  Job Specific training – offered in cohorts and provided through support from a multi- agency provider team ( usually inter-borough). Classroom learning, onsite internship, support for job placement. Ages 18 and up. Must be enrolled in HCBS Waiver services. </a:t>
            </a:r>
          </a:p>
          <a:p>
            <a:r>
              <a:rPr lang="en-US" dirty="0"/>
              <a:t>3. DOH/ DOHMH- offered though Department  of  Health- supports  people with physical disabilities and/or mental health diagnosis. </a:t>
            </a:r>
          </a:p>
          <a:p>
            <a:r>
              <a:rPr lang="en-US" dirty="0"/>
              <a:t>4. OPWDD Self Direction- People who are eligible for  OPWDD services and enroll in Self-Directed  services, can use their allotted budget towards community classes, training and other educational resources that may help someone with their employment goals. </a:t>
            </a:r>
          </a:p>
          <a:p>
            <a:endParaRPr lang="en-US" dirty="0"/>
          </a:p>
          <a:p>
            <a:endParaRPr lang="en-US" dirty="0"/>
          </a:p>
        </p:txBody>
      </p:sp>
      <p:pic>
        <p:nvPicPr>
          <p:cNvPr id="6" name="Picture 5">
            <a:extLst>
              <a:ext uri="{FF2B5EF4-FFF2-40B4-BE49-F238E27FC236}">
                <a16:creationId xmlns:a16="http://schemas.microsoft.com/office/drawing/2014/main" id="{62D9DE29-58C3-D480-482C-C13B8FA8106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1811" y="4098884"/>
            <a:ext cx="4100945" cy="2444577"/>
          </a:xfrm>
          <a:prstGeom prst="rect">
            <a:avLst/>
          </a:prstGeom>
        </p:spPr>
      </p:pic>
    </p:spTree>
    <p:extLst>
      <p:ext uri="{BB962C8B-B14F-4D97-AF65-F5344CB8AC3E}">
        <p14:creationId xmlns:p14="http://schemas.microsoft.com/office/powerpoint/2010/main" val="406166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Yellow question mark">
            <a:extLst>
              <a:ext uri="{FF2B5EF4-FFF2-40B4-BE49-F238E27FC236}">
                <a16:creationId xmlns:a16="http://schemas.microsoft.com/office/drawing/2014/main" id="{AAB5669B-D2C4-618A-675A-78F3BC3C4B37}"/>
              </a:ext>
            </a:extLst>
          </p:cNvPr>
          <p:cNvPicPr>
            <a:picLocks noChangeAspect="1"/>
          </p:cNvPicPr>
          <p:nvPr/>
        </p:nvPicPr>
        <p:blipFill>
          <a:blip r:embed="rId2"/>
          <a:srcRect l="21132" r="7" b="7"/>
          <a:stretch/>
        </p:blipFill>
        <p:spPr>
          <a:xfrm>
            <a:off x="4071784" y="2560320"/>
            <a:ext cx="4260682" cy="3241963"/>
          </a:xfrm>
          <a:prstGeom prst="rect">
            <a:avLst/>
          </a:prstGeom>
          <a:noFill/>
        </p:spPr>
      </p:pic>
      <p:sp>
        <p:nvSpPr>
          <p:cNvPr id="29" name="Title 2">
            <a:extLst>
              <a:ext uri="{FF2B5EF4-FFF2-40B4-BE49-F238E27FC236}">
                <a16:creationId xmlns:a16="http://schemas.microsoft.com/office/drawing/2014/main" id="{FB2DF483-39C0-3BFB-E3B8-CC73D49EC9E8}"/>
              </a:ext>
            </a:extLst>
          </p:cNvPr>
          <p:cNvSpPr>
            <a:spLocks noGrp="1"/>
          </p:cNvSpPr>
          <p:nvPr>
            <p:ph type="title"/>
          </p:nvPr>
        </p:nvSpPr>
        <p:spPr>
          <a:xfrm>
            <a:off x="841248" y="841248"/>
            <a:ext cx="6931152" cy="557784"/>
          </a:xfrm>
        </p:spPr>
        <p:txBody>
          <a:bodyPr/>
          <a:lstStyle/>
          <a:p>
            <a:endParaRPr lang="en-US" dirty="0"/>
          </a:p>
        </p:txBody>
      </p:sp>
      <p:sp>
        <p:nvSpPr>
          <p:cNvPr id="23" name="Text Placeholder 2">
            <a:extLst>
              <a:ext uri="{FF2B5EF4-FFF2-40B4-BE49-F238E27FC236}">
                <a16:creationId xmlns:a16="http://schemas.microsoft.com/office/drawing/2014/main" id="{FA768A6D-D136-E6BF-7592-84BCBB34974B}"/>
              </a:ext>
            </a:extLst>
          </p:cNvPr>
          <p:cNvSpPr>
            <a:spLocks noGrp="1"/>
          </p:cNvSpPr>
          <p:nvPr>
            <p:ph type="body" sz="quarter" idx="10"/>
          </p:nvPr>
        </p:nvSpPr>
        <p:spPr>
          <a:xfrm>
            <a:off x="2736549" y="1594382"/>
            <a:ext cx="6931152" cy="4480560"/>
          </a:xfrm>
        </p:spPr>
        <p:txBody>
          <a:bodyPr vert="horz" lIns="0" tIns="0" rIns="0" bIns="0" rtlCol="0">
            <a:normAutofit/>
          </a:bodyPr>
          <a:lstStyle/>
          <a:p>
            <a:pPr algn="ctr"/>
            <a:r>
              <a:rPr lang="en-US" dirty="0"/>
              <a:t>Questions ?</a:t>
            </a:r>
          </a:p>
        </p:txBody>
      </p:sp>
      <p:sp>
        <p:nvSpPr>
          <p:cNvPr id="5" name="Slide Number Placeholder 4" hidden="1">
            <a:extLst>
              <a:ext uri="{FF2B5EF4-FFF2-40B4-BE49-F238E27FC236}">
                <a16:creationId xmlns:a16="http://schemas.microsoft.com/office/drawing/2014/main" id="{CC32BD53-C075-74E3-BB9D-D08C47896D6F}"/>
              </a:ext>
            </a:extLst>
          </p:cNvPr>
          <p:cNvSpPr>
            <a:spLocks noGrp="1"/>
          </p:cNvSpPr>
          <p:nvPr>
            <p:ph type="sldNum" sz="quarter" idx="4294967295"/>
          </p:nvPr>
        </p:nvSpPr>
        <p:spPr>
          <a:xfrm>
            <a:off x="11347450" y="6384925"/>
            <a:ext cx="844550" cy="288925"/>
          </a:xfrm>
        </p:spPr>
        <p:txBody>
          <a:bodyPr/>
          <a:lstStyle/>
          <a:p>
            <a:pPr>
              <a:spcAft>
                <a:spcPts val="600"/>
              </a:spcAft>
            </a:pPr>
            <a:fld id="{B67B645E-C5E5-4727-B977-D372A0AA71D9}" type="slidenum">
              <a:rPr lang="en-US" smtClean="0"/>
              <a:pPr>
                <a:spcAft>
                  <a:spcPts val="600"/>
                </a:spcAft>
              </a:pPr>
              <a:t>19</a:t>
            </a:fld>
            <a:endParaRPr lang="en-US"/>
          </a:p>
        </p:txBody>
      </p:sp>
    </p:spTree>
    <p:extLst>
      <p:ext uri="{BB962C8B-B14F-4D97-AF65-F5344CB8AC3E}">
        <p14:creationId xmlns:p14="http://schemas.microsoft.com/office/powerpoint/2010/main" val="2918362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4a58c02-143b-4e21-8448-4f2d786b249c" xsi:nil="true"/>
    <lcf76f155ced4ddcb4097134ff3c332f xmlns="9b7f9e56-16df-4867-8c88-9d3e4bdd158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585609E7B5CF4DBC8C4CB607E583E6" ma:contentTypeVersion="15" ma:contentTypeDescription="Create a new document." ma:contentTypeScope="" ma:versionID="e77ce40e01ca16a9447f16ea02e3f00b">
  <xsd:schema xmlns:xsd="http://www.w3.org/2001/XMLSchema" xmlns:xs="http://www.w3.org/2001/XMLSchema" xmlns:p="http://schemas.microsoft.com/office/2006/metadata/properties" xmlns:ns2="9b7f9e56-16df-4867-8c88-9d3e4bdd1581" xmlns:ns3="a4a58c02-143b-4e21-8448-4f2d786b249c" targetNamespace="http://schemas.microsoft.com/office/2006/metadata/properties" ma:root="true" ma:fieldsID="65ff06880e4daa0f04c571c9226bd447" ns2:_="" ns3:_="">
    <xsd:import namespace="9b7f9e56-16df-4867-8c88-9d3e4bdd1581"/>
    <xsd:import namespace="a4a58c02-143b-4e21-8448-4f2d786b24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f9e56-16df-4867-8c88-9d3e4bdd15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aaac184-7dc4-4107-988c-08233db138c2"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a58c02-143b-4e21-8448-4f2d786b249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f4aa09e-e370-47c9-bdd8-ec71894966d7}" ma:internalName="TaxCatchAll" ma:showField="CatchAllData" ma:web="a4a58c02-143b-4e21-8448-4f2d786b24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B44BDE-F068-4C73-9FEC-7BF786F7E367}">
  <ds:schemaRefs>
    <ds:schemaRef ds:uri="http://schemas.microsoft.com/office/2006/metadata/properties"/>
    <ds:schemaRef ds:uri="http://purl.org/dc/dcmitype/"/>
    <ds:schemaRef ds:uri="http://schemas.microsoft.com/office/2006/documentManagement/types"/>
    <ds:schemaRef ds:uri="http://www.w3.org/XML/1998/namespace"/>
    <ds:schemaRef ds:uri="a4a58c02-143b-4e21-8448-4f2d786b249c"/>
    <ds:schemaRef ds:uri="9b7f9e56-16df-4867-8c88-9d3e4bdd1581"/>
    <ds:schemaRef ds:uri="http://purl.org/dc/elements/1.1/"/>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DE46221A-245B-4AFF-8861-BB550D35C5F3}"/>
</file>

<file path=customXml/itemProps3.xml><?xml version="1.0" encoding="utf-8"?>
<ds:datastoreItem xmlns:ds="http://schemas.openxmlformats.org/officeDocument/2006/customXml" ds:itemID="{772513DE-4010-4850-AA5C-0095945A77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Theme1</Template>
  <TotalTime>421</TotalTime>
  <Words>2019</Words>
  <Application>Microsoft Office PowerPoint</Application>
  <PresentationFormat>Widescreen</PresentationFormat>
  <Paragraphs>115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Abadi</vt:lpstr>
      <vt:lpstr>Aptos</vt:lpstr>
      <vt:lpstr>Aptos Display</vt:lpstr>
      <vt:lpstr>Arial</vt:lpstr>
      <vt:lpstr>Office Theme</vt:lpstr>
      <vt:lpstr>Introduction to Employment Services and Programs  </vt:lpstr>
      <vt:lpstr>Life After School</vt:lpstr>
      <vt:lpstr>Tips for parents and students  </vt:lpstr>
      <vt:lpstr>What is SUPPORTED EMPLOYMENT?</vt:lpstr>
      <vt:lpstr>What do you mean by  funding sources and eligibility?</vt:lpstr>
      <vt:lpstr>AcceS-VR 1st Steps: </vt:lpstr>
      <vt:lpstr>OPWDD Services- 1st Steps: </vt:lpstr>
      <vt:lpstr>What are  Discovery  Services ? </vt:lpstr>
      <vt:lpstr>What are  Discovery  Services ? </vt:lpstr>
      <vt:lpstr>PowerPoint Presentation</vt:lpstr>
      <vt:lpstr>COMMUNITY BASED PREVOCATIONAL SERVICES;  CBPV</vt:lpstr>
      <vt:lpstr>PowerPoint Presentation</vt:lpstr>
      <vt:lpstr>PTE </vt:lpstr>
      <vt:lpstr>PowerPoint Presentation</vt:lpstr>
      <vt:lpstr>ETP-Discovery   To obtain various perspectives on the individual’s background, progress, skills, abilities, preferences, experiences, and support needed.   Serious of job specific situational assessments and progressreports.  Collect information about an individual’s practical work performance by simulating a work environment at a location in the community that exposes them to realistic expectations in career areas they may enjoy.    Obtain information about the individual’s interests, motivators, interpersonal/soft skills, independence, behavior, physical ability, self-care skills, safety awareness, and support needs through direct observation  Person supported is paid through funding from OPWDD. If placement is successful, the person is hired by the employer and added to their payroll.     </vt:lpstr>
      <vt:lpstr> SUPPORTED EMPLOYMENT- (SEMP)</vt:lpstr>
      <vt:lpstr>      INTENSIVE -semp                                                    Extended -SEmp </vt:lpstr>
      <vt:lpstr>Are there any other options that may work better for me?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LeBron</dc:creator>
  <cp:lastModifiedBy>Pilar Jones</cp:lastModifiedBy>
  <cp:revision>4</cp:revision>
  <dcterms:created xsi:type="dcterms:W3CDTF">2026-01-08T13:10:49Z</dcterms:created>
  <dcterms:modified xsi:type="dcterms:W3CDTF">2026-01-15T23:12:10Z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0x0101000F585609E7B5CF4DBC8C4CB607E583E6</vt:lpwstr>
  </property>
  <property fmtid="{D5CDD505-2E9C-101B-9397-08002B2CF9AE}" pid="3" name="MediaServiceImageTags">
    <vt:lpwstr/>
  </property>
</Properties>
</file>