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311" r:id="rId3"/>
    <p:sldId id="308" r:id="rId4"/>
    <p:sldId id="309" r:id="rId5"/>
    <p:sldId id="310" r:id="rId6"/>
    <p:sldId id="312" r:id="rId7"/>
    <p:sldId id="296" r:id="rId8"/>
    <p:sldId id="257" r:id="rId9"/>
    <p:sldId id="313" r:id="rId10"/>
    <p:sldId id="271" r:id="rId11"/>
    <p:sldId id="314" r:id="rId12"/>
    <p:sldId id="315" r:id="rId13"/>
    <p:sldId id="316" r:id="rId14"/>
    <p:sldId id="317" r:id="rId15"/>
    <p:sldId id="318" r:id="rId16"/>
    <p:sldId id="282" r:id="rId17"/>
    <p:sldId id="259" r:id="rId18"/>
    <p:sldId id="260" r:id="rId19"/>
    <p:sldId id="263" r:id="rId20"/>
    <p:sldId id="265" r:id="rId21"/>
    <p:sldId id="297" r:id="rId22"/>
    <p:sldId id="298" r:id="rId23"/>
    <p:sldId id="299" r:id="rId24"/>
    <p:sldId id="300" r:id="rId25"/>
    <p:sldId id="319" r:id="rId26"/>
    <p:sldId id="320" r:id="rId27"/>
    <p:sldId id="307" r:id="rId28"/>
    <p:sldId id="321" r:id="rId29"/>
    <p:sldId id="323" r:id="rId30"/>
    <p:sldId id="32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E071135-7325-4076-90D9-4ACBE3048D41}">
          <p14:sldIdLst>
            <p14:sldId id="256"/>
            <p14:sldId id="311"/>
            <p14:sldId id="308"/>
            <p14:sldId id="309"/>
            <p14:sldId id="310"/>
            <p14:sldId id="312"/>
            <p14:sldId id="296"/>
            <p14:sldId id="257"/>
            <p14:sldId id="313"/>
            <p14:sldId id="271"/>
            <p14:sldId id="314"/>
            <p14:sldId id="315"/>
            <p14:sldId id="316"/>
            <p14:sldId id="317"/>
            <p14:sldId id="318"/>
            <p14:sldId id="282"/>
            <p14:sldId id="259"/>
            <p14:sldId id="260"/>
            <p14:sldId id="263"/>
            <p14:sldId id="265"/>
            <p14:sldId id="297"/>
            <p14:sldId id="298"/>
            <p14:sldId id="299"/>
            <p14:sldId id="300"/>
            <p14:sldId id="319"/>
            <p14:sldId id="320"/>
            <p14:sldId id="307"/>
            <p14:sldId id="321"/>
            <p14:sldId id="323"/>
            <p14:sldId id="32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4C58C7-CB55-4451-9409-B89A12C534F1}" v="32" dt="2026-01-14T14:43:48.2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113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rene Pagonis" userId="9cd4e02a-7699-4073-ae51-4f3075f46614" providerId="ADAL" clId="{65A402E8-5970-4704-86AE-5ED33DCA13E3}"/>
    <pc:docChg chg="undo custSel addSld delSld modSld sldOrd delSection modSection">
      <pc:chgData name="Irene Pagonis" userId="9cd4e02a-7699-4073-ae51-4f3075f46614" providerId="ADAL" clId="{65A402E8-5970-4704-86AE-5ED33DCA13E3}" dt="2026-01-14T15:08:47.771" v="553" actId="2696"/>
      <pc:docMkLst>
        <pc:docMk/>
      </pc:docMkLst>
      <pc:sldChg chg="modSp mod">
        <pc:chgData name="Irene Pagonis" userId="9cd4e02a-7699-4073-ae51-4f3075f46614" providerId="ADAL" clId="{65A402E8-5970-4704-86AE-5ED33DCA13E3}" dt="2026-01-14T13:27:41.307" v="209" actId="20577"/>
        <pc:sldMkLst>
          <pc:docMk/>
          <pc:sldMk cId="3236465081" sldId="256"/>
        </pc:sldMkLst>
        <pc:spChg chg="mod">
          <ac:chgData name="Irene Pagonis" userId="9cd4e02a-7699-4073-ae51-4f3075f46614" providerId="ADAL" clId="{65A402E8-5970-4704-86AE-5ED33DCA13E3}" dt="2026-01-14T12:30:59.128" v="21" actId="20577"/>
          <ac:spMkLst>
            <pc:docMk/>
            <pc:sldMk cId="3236465081" sldId="256"/>
            <ac:spMk id="2" creationId="{E84EF105-01E9-4545-EFF1-F194F9C0C3EF}"/>
          </ac:spMkLst>
        </pc:spChg>
        <pc:spChg chg="mod">
          <ac:chgData name="Irene Pagonis" userId="9cd4e02a-7699-4073-ae51-4f3075f46614" providerId="ADAL" clId="{65A402E8-5970-4704-86AE-5ED33DCA13E3}" dt="2026-01-14T13:27:41.307" v="209" actId="20577"/>
          <ac:spMkLst>
            <pc:docMk/>
            <pc:sldMk cId="3236465081" sldId="256"/>
            <ac:spMk id="3" creationId="{24FD04EF-D2AF-4A86-D53D-DFF1CE401408}"/>
          </ac:spMkLst>
        </pc:spChg>
        <pc:spChg chg="mod">
          <ac:chgData name="Irene Pagonis" userId="9cd4e02a-7699-4073-ae51-4f3075f46614" providerId="ADAL" clId="{65A402E8-5970-4704-86AE-5ED33DCA13E3}" dt="2026-01-14T12:30:49.664" v="3" actId="20577"/>
          <ac:spMkLst>
            <pc:docMk/>
            <pc:sldMk cId="3236465081" sldId="256"/>
            <ac:spMk id="6" creationId="{A0438D16-4AC7-DFFB-E816-4A87723C1573}"/>
          </ac:spMkLst>
        </pc:spChg>
      </pc:sldChg>
      <pc:sldChg chg="ord">
        <pc:chgData name="Irene Pagonis" userId="9cd4e02a-7699-4073-ae51-4f3075f46614" providerId="ADAL" clId="{65A402E8-5970-4704-86AE-5ED33DCA13E3}" dt="2026-01-14T12:51:13.765" v="90"/>
        <pc:sldMkLst>
          <pc:docMk/>
          <pc:sldMk cId="4031570160" sldId="257"/>
        </pc:sldMkLst>
      </pc:sldChg>
      <pc:sldChg chg="del">
        <pc:chgData name="Irene Pagonis" userId="9cd4e02a-7699-4073-ae51-4f3075f46614" providerId="ADAL" clId="{65A402E8-5970-4704-86AE-5ED33DCA13E3}" dt="2026-01-14T13:22:07.166" v="178" actId="2696"/>
        <pc:sldMkLst>
          <pc:docMk/>
          <pc:sldMk cId="724495818" sldId="258"/>
        </pc:sldMkLst>
      </pc:sldChg>
      <pc:sldChg chg="ord">
        <pc:chgData name="Irene Pagonis" userId="9cd4e02a-7699-4073-ae51-4f3075f46614" providerId="ADAL" clId="{65A402E8-5970-4704-86AE-5ED33DCA13E3}" dt="2026-01-14T13:22:32.139" v="180"/>
        <pc:sldMkLst>
          <pc:docMk/>
          <pc:sldMk cId="2139441854" sldId="259"/>
        </pc:sldMkLst>
      </pc:sldChg>
      <pc:sldChg chg="modSp mod ord">
        <pc:chgData name="Irene Pagonis" userId="9cd4e02a-7699-4073-ae51-4f3075f46614" providerId="ADAL" clId="{65A402E8-5970-4704-86AE-5ED33DCA13E3}" dt="2026-01-14T13:43:59.020" v="260" actId="20577"/>
        <pc:sldMkLst>
          <pc:docMk/>
          <pc:sldMk cId="3986372070" sldId="260"/>
        </pc:sldMkLst>
        <pc:spChg chg="mod">
          <ac:chgData name="Irene Pagonis" userId="9cd4e02a-7699-4073-ae51-4f3075f46614" providerId="ADAL" clId="{65A402E8-5970-4704-86AE-5ED33DCA13E3}" dt="2026-01-14T13:43:59.020" v="260" actId="20577"/>
          <ac:spMkLst>
            <pc:docMk/>
            <pc:sldMk cId="3986372070" sldId="260"/>
            <ac:spMk id="2" creationId="{F3D1999B-771B-064F-ABCB-60B4989765B5}"/>
          </ac:spMkLst>
        </pc:spChg>
      </pc:sldChg>
      <pc:sldChg chg="del ord">
        <pc:chgData name="Irene Pagonis" userId="9cd4e02a-7699-4073-ae51-4f3075f46614" providerId="ADAL" clId="{65A402E8-5970-4704-86AE-5ED33DCA13E3}" dt="2026-01-14T13:44:17.861" v="261" actId="2696"/>
        <pc:sldMkLst>
          <pc:docMk/>
          <pc:sldMk cId="3640896940" sldId="261"/>
        </pc:sldMkLst>
      </pc:sldChg>
      <pc:sldChg chg="ord">
        <pc:chgData name="Irene Pagonis" userId="9cd4e02a-7699-4073-ae51-4f3075f46614" providerId="ADAL" clId="{65A402E8-5970-4704-86AE-5ED33DCA13E3}" dt="2026-01-14T13:23:05.877" v="184"/>
        <pc:sldMkLst>
          <pc:docMk/>
          <pc:sldMk cId="119140167" sldId="263"/>
        </pc:sldMkLst>
      </pc:sldChg>
      <pc:sldChg chg="modSp mod ord">
        <pc:chgData name="Irene Pagonis" userId="9cd4e02a-7699-4073-ae51-4f3075f46614" providerId="ADAL" clId="{65A402E8-5970-4704-86AE-5ED33DCA13E3}" dt="2026-01-14T13:45:52.887" v="285" actId="20577"/>
        <pc:sldMkLst>
          <pc:docMk/>
          <pc:sldMk cId="4113935399" sldId="265"/>
        </pc:sldMkLst>
        <pc:spChg chg="mod">
          <ac:chgData name="Irene Pagonis" userId="9cd4e02a-7699-4073-ae51-4f3075f46614" providerId="ADAL" clId="{65A402E8-5970-4704-86AE-5ED33DCA13E3}" dt="2026-01-14T13:45:52.887" v="285" actId="20577"/>
          <ac:spMkLst>
            <pc:docMk/>
            <pc:sldMk cId="4113935399" sldId="265"/>
            <ac:spMk id="2" creationId="{F48F20BB-F788-B0B7-F8A9-42DB633EC7D4}"/>
          </ac:spMkLst>
        </pc:spChg>
      </pc:sldChg>
      <pc:sldChg chg="del ord">
        <pc:chgData name="Irene Pagonis" userId="9cd4e02a-7699-4073-ae51-4f3075f46614" providerId="ADAL" clId="{65A402E8-5970-4704-86AE-5ED33DCA13E3}" dt="2026-01-14T13:46:20.379" v="286" actId="2696"/>
        <pc:sldMkLst>
          <pc:docMk/>
          <pc:sldMk cId="1599659007" sldId="270"/>
        </pc:sldMkLst>
      </pc:sldChg>
      <pc:sldChg chg="modSp mod ord">
        <pc:chgData name="Irene Pagonis" userId="9cd4e02a-7699-4073-ae51-4f3075f46614" providerId="ADAL" clId="{65A402E8-5970-4704-86AE-5ED33DCA13E3}" dt="2026-01-14T13:06:05.985" v="129"/>
        <pc:sldMkLst>
          <pc:docMk/>
          <pc:sldMk cId="3321395949" sldId="271"/>
        </pc:sldMkLst>
        <pc:spChg chg="mod">
          <ac:chgData name="Irene Pagonis" userId="9cd4e02a-7699-4073-ae51-4f3075f46614" providerId="ADAL" clId="{65A402E8-5970-4704-86AE-5ED33DCA13E3}" dt="2026-01-14T13:05:47.484" v="105" actId="27636"/>
          <ac:spMkLst>
            <pc:docMk/>
            <pc:sldMk cId="3321395949" sldId="271"/>
            <ac:spMk id="2" creationId="{B6D0EE67-1286-B18B-6B88-95C99D5E84C1}"/>
          </ac:spMkLst>
        </pc:spChg>
        <pc:spChg chg="mod">
          <ac:chgData name="Irene Pagonis" userId="9cd4e02a-7699-4073-ae51-4f3075f46614" providerId="ADAL" clId="{65A402E8-5970-4704-86AE-5ED33DCA13E3}" dt="2026-01-14T13:06:05.985" v="129"/>
          <ac:spMkLst>
            <pc:docMk/>
            <pc:sldMk cId="3321395949" sldId="271"/>
            <ac:spMk id="3" creationId="{09C901F4-B957-5DA0-6191-0256B601EC43}"/>
          </ac:spMkLst>
        </pc:spChg>
      </pc:sldChg>
      <pc:sldChg chg="del">
        <pc:chgData name="Irene Pagonis" userId="9cd4e02a-7699-4073-ae51-4f3075f46614" providerId="ADAL" clId="{65A402E8-5970-4704-86AE-5ED33DCA13E3}" dt="2026-01-14T13:14:37.214" v="152" actId="2696"/>
        <pc:sldMkLst>
          <pc:docMk/>
          <pc:sldMk cId="543557496" sldId="275"/>
        </pc:sldMkLst>
      </pc:sldChg>
      <pc:sldChg chg="del">
        <pc:chgData name="Irene Pagonis" userId="9cd4e02a-7699-4073-ae51-4f3075f46614" providerId="ADAL" clId="{65A402E8-5970-4704-86AE-5ED33DCA13E3}" dt="2026-01-14T13:14:45.293" v="153" actId="2696"/>
        <pc:sldMkLst>
          <pc:docMk/>
          <pc:sldMk cId="3772984151" sldId="276"/>
        </pc:sldMkLst>
      </pc:sldChg>
      <pc:sldChg chg="del">
        <pc:chgData name="Irene Pagonis" userId="9cd4e02a-7699-4073-ae51-4f3075f46614" providerId="ADAL" clId="{65A402E8-5970-4704-86AE-5ED33DCA13E3}" dt="2026-01-14T13:21:57.353" v="176" actId="2696"/>
        <pc:sldMkLst>
          <pc:docMk/>
          <pc:sldMk cId="1834331216" sldId="279"/>
        </pc:sldMkLst>
      </pc:sldChg>
      <pc:sldChg chg="del">
        <pc:chgData name="Irene Pagonis" userId="9cd4e02a-7699-4073-ae51-4f3075f46614" providerId="ADAL" clId="{65A402E8-5970-4704-86AE-5ED33DCA13E3}" dt="2026-01-14T13:21:54.143" v="175" actId="2696"/>
        <pc:sldMkLst>
          <pc:docMk/>
          <pc:sldMk cId="1425299428" sldId="280"/>
        </pc:sldMkLst>
      </pc:sldChg>
      <pc:sldChg chg="modSp mod ord">
        <pc:chgData name="Irene Pagonis" userId="9cd4e02a-7699-4073-ae51-4f3075f46614" providerId="ADAL" clId="{65A402E8-5970-4704-86AE-5ED33DCA13E3}" dt="2026-01-14T13:15:20.337" v="167"/>
        <pc:sldMkLst>
          <pc:docMk/>
          <pc:sldMk cId="2164056970" sldId="282"/>
        </pc:sldMkLst>
        <pc:spChg chg="mod">
          <ac:chgData name="Irene Pagonis" userId="9cd4e02a-7699-4073-ae51-4f3075f46614" providerId="ADAL" clId="{65A402E8-5970-4704-86AE-5ED33DCA13E3}" dt="2026-01-14T13:15:14.926" v="165" actId="27636"/>
          <ac:spMkLst>
            <pc:docMk/>
            <pc:sldMk cId="2164056970" sldId="282"/>
            <ac:spMk id="3" creationId="{C5C80EAF-EE89-B966-B99F-37D35E67BF2C}"/>
          </ac:spMkLst>
        </pc:spChg>
      </pc:sldChg>
      <pc:sldChg chg="del">
        <pc:chgData name="Irene Pagonis" userId="9cd4e02a-7699-4073-ae51-4f3075f46614" providerId="ADAL" clId="{65A402E8-5970-4704-86AE-5ED33DCA13E3}" dt="2026-01-14T13:14:32.804" v="151" actId="2696"/>
        <pc:sldMkLst>
          <pc:docMk/>
          <pc:sldMk cId="2891233665" sldId="283"/>
        </pc:sldMkLst>
      </pc:sldChg>
      <pc:sldChg chg="del">
        <pc:chgData name="Irene Pagonis" userId="9cd4e02a-7699-4073-ae51-4f3075f46614" providerId="ADAL" clId="{65A402E8-5970-4704-86AE-5ED33DCA13E3}" dt="2026-01-14T13:22:01.935" v="177" actId="2696"/>
        <pc:sldMkLst>
          <pc:docMk/>
          <pc:sldMk cId="944276673" sldId="285"/>
        </pc:sldMkLst>
      </pc:sldChg>
      <pc:sldChg chg="del">
        <pc:chgData name="Irene Pagonis" userId="9cd4e02a-7699-4073-ae51-4f3075f46614" providerId="ADAL" clId="{65A402E8-5970-4704-86AE-5ED33DCA13E3}" dt="2026-01-14T13:21:14.079" v="168" actId="2696"/>
        <pc:sldMkLst>
          <pc:docMk/>
          <pc:sldMk cId="3515628872" sldId="286"/>
        </pc:sldMkLst>
      </pc:sldChg>
      <pc:sldChg chg="del">
        <pc:chgData name="Irene Pagonis" userId="9cd4e02a-7699-4073-ae51-4f3075f46614" providerId="ADAL" clId="{65A402E8-5970-4704-86AE-5ED33DCA13E3}" dt="2026-01-14T13:21:21.201" v="169" actId="2696"/>
        <pc:sldMkLst>
          <pc:docMk/>
          <pc:sldMk cId="3899845433" sldId="287"/>
        </pc:sldMkLst>
      </pc:sldChg>
      <pc:sldChg chg="del">
        <pc:chgData name="Irene Pagonis" userId="9cd4e02a-7699-4073-ae51-4f3075f46614" providerId="ADAL" clId="{65A402E8-5970-4704-86AE-5ED33DCA13E3}" dt="2026-01-14T13:21:28.220" v="170" actId="2696"/>
        <pc:sldMkLst>
          <pc:docMk/>
          <pc:sldMk cId="4133114635" sldId="288"/>
        </pc:sldMkLst>
      </pc:sldChg>
      <pc:sldChg chg="del">
        <pc:chgData name="Irene Pagonis" userId="9cd4e02a-7699-4073-ae51-4f3075f46614" providerId="ADAL" clId="{65A402E8-5970-4704-86AE-5ED33DCA13E3}" dt="2026-01-14T13:21:32.616" v="171" actId="2696"/>
        <pc:sldMkLst>
          <pc:docMk/>
          <pc:sldMk cId="1615251268" sldId="289"/>
        </pc:sldMkLst>
      </pc:sldChg>
      <pc:sldChg chg="del">
        <pc:chgData name="Irene Pagonis" userId="9cd4e02a-7699-4073-ae51-4f3075f46614" providerId="ADAL" clId="{65A402E8-5970-4704-86AE-5ED33DCA13E3}" dt="2026-01-14T13:21:38.168" v="172" actId="2696"/>
        <pc:sldMkLst>
          <pc:docMk/>
          <pc:sldMk cId="2913343025" sldId="290"/>
        </pc:sldMkLst>
      </pc:sldChg>
      <pc:sldChg chg="del">
        <pc:chgData name="Irene Pagonis" userId="9cd4e02a-7699-4073-ae51-4f3075f46614" providerId="ADAL" clId="{65A402E8-5970-4704-86AE-5ED33DCA13E3}" dt="2026-01-14T13:21:42.946" v="173" actId="2696"/>
        <pc:sldMkLst>
          <pc:docMk/>
          <pc:sldMk cId="1846362591" sldId="291"/>
        </pc:sldMkLst>
      </pc:sldChg>
      <pc:sldChg chg="del">
        <pc:chgData name="Irene Pagonis" userId="9cd4e02a-7699-4073-ae51-4f3075f46614" providerId="ADAL" clId="{65A402E8-5970-4704-86AE-5ED33DCA13E3}" dt="2026-01-14T13:21:47.141" v="174" actId="2696"/>
        <pc:sldMkLst>
          <pc:docMk/>
          <pc:sldMk cId="696941642" sldId="292"/>
        </pc:sldMkLst>
      </pc:sldChg>
      <pc:sldChg chg="modSp add mod">
        <pc:chgData name="Irene Pagonis" userId="9cd4e02a-7699-4073-ae51-4f3075f46614" providerId="ADAL" clId="{65A402E8-5970-4704-86AE-5ED33DCA13E3}" dt="2026-01-14T13:39:34.323" v="251" actId="20577"/>
        <pc:sldMkLst>
          <pc:docMk/>
          <pc:sldMk cId="1440909518" sldId="296"/>
        </pc:sldMkLst>
        <pc:spChg chg="mod">
          <ac:chgData name="Irene Pagonis" userId="9cd4e02a-7699-4073-ae51-4f3075f46614" providerId="ADAL" clId="{65A402E8-5970-4704-86AE-5ED33DCA13E3}" dt="2026-01-14T13:39:34.323" v="251" actId="20577"/>
          <ac:spMkLst>
            <pc:docMk/>
            <pc:sldMk cId="1440909518" sldId="296"/>
            <ac:spMk id="2" creationId="{FCBC7D08-B46C-E722-09A6-12F57CD77D01}"/>
          </ac:spMkLst>
        </pc:spChg>
      </pc:sldChg>
      <pc:sldChg chg="del ord">
        <pc:chgData name="Irene Pagonis" userId="9cd4e02a-7699-4073-ae51-4f3075f46614" providerId="ADAL" clId="{65A402E8-5970-4704-86AE-5ED33DCA13E3}" dt="2026-01-14T15:08:47.771" v="553" actId="2696"/>
        <pc:sldMkLst>
          <pc:docMk/>
          <pc:sldMk cId="2583205718" sldId="306"/>
        </pc:sldMkLst>
      </pc:sldChg>
      <pc:sldChg chg="ord">
        <pc:chgData name="Irene Pagonis" userId="9cd4e02a-7699-4073-ae51-4f3075f46614" providerId="ADAL" clId="{65A402E8-5970-4704-86AE-5ED33DCA13E3}" dt="2026-01-14T13:25:22.414" v="194"/>
        <pc:sldMkLst>
          <pc:docMk/>
          <pc:sldMk cId="3019314019" sldId="307"/>
        </pc:sldMkLst>
      </pc:sldChg>
      <pc:sldChg chg="modSp add mod">
        <pc:chgData name="Irene Pagonis" userId="9cd4e02a-7699-4073-ae51-4f3075f46614" providerId="ADAL" clId="{65A402E8-5970-4704-86AE-5ED33DCA13E3}" dt="2026-01-14T13:36:32.411" v="233" actId="20577"/>
        <pc:sldMkLst>
          <pc:docMk/>
          <pc:sldMk cId="1970477627" sldId="308"/>
        </pc:sldMkLst>
        <pc:spChg chg="mod">
          <ac:chgData name="Irene Pagonis" userId="9cd4e02a-7699-4073-ae51-4f3075f46614" providerId="ADAL" clId="{65A402E8-5970-4704-86AE-5ED33DCA13E3}" dt="2026-01-14T13:36:32.411" v="233" actId="20577"/>
          <ac:spMkLst>
            <pc:docMk/>
            <pc:sldMk cId="1970477627" sldId="308"/>
            <ac:spMk id="2" creationId="{5E6E697B-A0A3-CA19-260E-AA1F270A71C2}"/>
          </ac:spMkLst>
        </pc:spChg>
      </pc:sldChg>
      <pc:sldChg chg="modSp add mod">
        <pc:chgData name="Irene Pagonis" userId="9cd4e02a-7699-4073-ae51-4f3075f46614" providerId="ADAL" clId="{65A402E8-5970-4704-86AE-5ED33DCA13E3}" dt="2026-01-14T13:38:07.308" v="241" actId="20577"/>
        <pc:sldMkLst>
          <pc:docMk/>
          <pc:sldMk cId="2596481849" sldId="309"/>
        </pc:sldMkLst>
        <pc:spChg chg="mod">
          <ac:chgData name="Irene Pagonis" userId="9cd4e02a-7699-4073-ae51-4f3075f46614" providerId="ADAL" clId="{65A402E8-5970-4704-86AE-5ED33DCA13E3}" dt="2026-01-14T13:38:07.308" v="241" actId="20577"/>
          <ac:spMkLst>
            <pc:docMk/>
            <pc:sldMk cId="2596481849" sldId="309"/>
            <ac:spMk id="2" creationId="{FCBC7D08-B46C-E722-09A6-12F57CD77D01}"/>
          </ac:spMkLst>
        </pc:spChg>
      </pc:sldChg>
      <pc:sldChg chg="add">
        <pc:chgData name="Irene Pagonis" userId="9cd4e02a-7699-4073-ae51-4f3075f46614" providerId="ADAL" clId="{65A402E8-5970-4704-86AE-5ED33DCA13E3}" dt="2026-01-14T12:46:16.227" v="24"/>
        <pc:sldMkLst>
          <pc:docMk/>
          <pc:sldMk cId="318327553" sldId="310"/>
        </pc:sldMkLst>
      </pc:sldChg>
      <pc:sldChg chg="modSp new mod ord">
        <pc:chgData name="Irene Pagonis" userId="9cd4e02a-7699-4073-ae51-4f3075f46614" providerId="ADAL" clId="{65A402E8-5970-4704-86AE-5ED33DCA13E3}" dt="2026-01-14T12:49:28.925" v="86"/>
        <pc:sldMkLst>
          <pc:docMk/>
          <pc:sldMk cId="2859558527" sldId="311"/>
        </pc:sldMkLst>
        <pc:spChg chg="mod">
          <ac:chgData name="Irene Pagonis" userId="9cd4e02a-7699-4073-ae51-4f3075f46614" providerId="ADAL" clId="{65A402E8-5970-4704-86AE-5ED33DCA13E3}" dt="2026-01-14T12:49:07.638" v="84" actId="20577"/>
          <ac:spMkLst>
            <pc:docMk/>
            <pc:sldMk cId="2859558527" sldId="311"/>
            <ac:spMk id="2" creationId="{1B484490-A886-D3B7-9539-76DD2A2E4D26}"/>
          </ac:spMkLst>
        </pc:spChg>
        <pc:spChg chg="mod">
          <ac:chgData name="Irene Pagonis" userId="9cd4e02a-7699-4073-ae51-4f3075f46614" providerId="ADAL" clId="{65A402E8-5970-4704-86AE-5ED33DCA13E3}" dt="2026-01-14T12:48:07.422" v="66" actId="20577"/>
          <ac:spMkLst>
            <pc:docMk/>
            <pc:sldMk cId="2859558527" sldId="311"/>
            <ac:spMk id="3" creationId="{B69CADBB-D48A-ABC9-BEBD-C67966DF8549}"/>
          </ac:spMkLst>
        </pc:spChg>
      </pc:sldChg>
      <pc:sldChg chg="add">
        <pc:chgData name="Irene Pagonis" userId="9cd4e02a-7699-4073-ae51-4f3075f46614" providerId="ADAL" clId="{65A402E8-5970-4704-86AE-5ED33DCA13E3}" dt="2026-01-14T12:50:14.555" v="87"/>
        <pc:sldMkLst>
          <pc:docMk/>
          <pc:sldMk cId="1623605969" sldId="312"/>
        </pc:sldMkLst>
      </pc:sldChg>
      <pc:sldChg chg="addSp delSp modSp new ord">
        <pc:chgData name="Irene Pagonis" userId="9cd4e02a-7699-4073-ae51-4f3075f46614" providerId="ADAL" clId="{65A402E8-5970-4704-86AE-5ED33DCA13E3}" dt="2026-01-14T13:05:22.596" v="101"/>
        <pc:sldMkLst>
          <pc:docMk/>
          <pc:sldMk cId="1600840839" sldId="313"/>
        </pc:sldMkLst>
        <pc:spChg chg="del">
          <ac:chgData name="Irene Pagonis" userId="9cd4e02a-7699-4073-ae51-4f3075f46614" providerId="ADAL" clId="{65A402E8-5970-4704-86AE-5ED33DCA13E3}" dt="2026-01-14T12:52:57.487" v="97"/>
          <ac:spMkLst>
            <pc:docMk/>
            <pc:sldMk cId="1600840839" sldId="313"/>
            <ac:spMk id="2" creationId="{EDFBF954-1D14-4646-4002-0B211B3871B2}"/>
          </ac:spMkLst>
        </pc:spChg>
        <pc:spChg chg="del">
          <ac:chgData name="Irene Pagonis" userId="9cd4e02a-7699-4073-ae51-4f3075f46614" providerId="ADAL" clId="{65A402E8-5970-4704-86AE-5ED33DCA13E3}" dt="2026-01-14T12:52:48.448" v="96"/>
          <ac:spMkLst>
            <pc:docMk/>
            <pc:sldMk cId="1600840839" sldId="313"/>
            <ac:spMk id="3" creationId="{440C2E80-A585-4C7D-3C2B-18359E207B98}"/>
          </ac:spMkLst>
        </pc:spChg>
        <pc:spChg chg="add mod">
          <ac:chgData name="Irene Pagonis" userId="9cd4e02a-7699-4073-ae51-4f3075f46614" providerId="ADAL" clId="{65A402E8-5970-4704-86AE-5ED33DCA13E3}" dt="2026-01-14T12:52:48.448" v="96"/>
          <ac:spMkLst>
            <pc:docMk/>
            <pc:sldMk cId="1600840839" sldId="313"/>
            <ac:spMk id="5" creationId="{52048DCC-B60F-125F-537B-B975FFAFCEBB}"/>
          </ac:spMkLst>
        </pc:spChg>
        <pc:picChg chg="add mod">
          <ac:chgData name="Irene Pagonis" userId="9cd4e02a-7699-4073-ae51-4f3075f46614" providerId="ADAL" clId="{65A402E8-5970-4704-86AE-5ED33DCA13E3}" dt="2026-01-14T12:52:57.487" v="97"/>
          <ac:picMkLst>
            <pc:docMk/>
            <pc:sldMk cId="1600840839" sldId="313"/>
            <ac:picMk id="6" creationId="{B66DFF0B-9BC7-5DC3-B28E-633D1365725D}"/>
          </ac:picMkLst>
        </pc:picChg>
      </pc:sldChg>
      <pc:sldChg chg="modSp new mod">
        <pc:chgData name="Irene Pagonis" userId="9cd4e02a-7699-4073-ae51-4f3075f46614" providerId="ADAL" clId="{65A402E8-5970-4704-86AE-5ED33DCA13E3}" dt="2026-01-14T13:07:36.671" v="137" actId="27636"/>
        <pc:sldMkLst>
          <pc:docMk/>
          <pc:sldMk cId="4265425800" sldId="314"/>
        </pc:sldMkLst>
        <pc:spChg chg="mod">
          <ac:chgData name="Irene Pagonis" userId="9cd4e02a-7699-4073-ae51-4f3075f46614" providerId="ADAL" clId="{65A402E8-5970-4704-86AE-5ED33DCA13E3}" dt="2026-01-14T13:07:36.671" v="137" actId="27636"/>
          <ac:spMkLst>
            <pc:docMk/>
            <pc:sldMk cId="4265425800" sldId="314"/>
            <ac:spMk id="2" creationId="{8BFBBA04-926A-D8FB-F1C8-2FAB7C2BC04B}"/>
          </ac:spMkLst>
        </pc:spChg>
        <pc:spChg chg="mod">
          <ac:chgData name="Irene Pagonis" userId="9cd4e02a-7699-4073-ae51-4f3075f46614" providerId="ADAL" clId="{65A402E8-5970-4704-86AE-5ED33DCA13E3}" dt="2026-01-14T13:07:24.492" v="135" actId="20577"/>
          <ac:spMkLst>
            <pc:docMk/>
            <pc:sldMk cId="4265425800" sldId="314"/>
            <ac:spMk id="3" creationId="{465D32B9-60C2-0889-79F8-DF414BCF9532}"/>
          </ac:spMkLst>
        </pc:spChg>
      </pc:sldChg>
      <pc:sldChg chg="modSp new mod">
        <pc:chgData name="Irene Pagonis" userId="9cd4e02a-7699-4073-ae51-4f3075f46614" providerId="ADAL" clId="{65A402E8-5970-4704-86AE-5ED33DCA13E3}" dt="2026-01-14T13:12:10.828" v="147" actId="27636"/>
        <pc:sldMkLst>
          <pc:docMk/>
          <pc:sldMk cId="202385800" sldId="315"/>
        </pc:sldMkLst>
        <pc:spChg chg="mod">
          <ac:chgData name="Irene Pagonis" userId="9cd4e02a-7699-4073-ae51-4f3075f46614" providerId="ADAL" clId="{65A402E8-5970-4704-86AE-5ED33DCA13E3}" dt="2026-01-14T13:12:10.828" v="147" actId="27636"/>
          <ac:spMkLst>
            <pc:docMk/>
            <pc:sldMk cId="202385800" sldId="315"/>
            <ac:spMk id="2" creationId="{C55829E8-0B61-FE66-2276-B3847AB525DD}"/>
          </ac:spMkLst>
        </pc:spChg>
        <pc:spChg chg="mod">
          <ac:chgData name="Irene Pagonis" userId="9cd4e02a-7699-4073-ae51-4f3075f46614" providerId="ADAL" clId="{65A402E8-5970-4704-86AE-5ED33DCA13E3}" dt="2026-01-14T13:08:19.478" v="139"/>
          <ac:spMkLst>
            <pc:docMk/>
            <pc:sldMk cId="202385800" sldId="315"/>
            <ac:spMk id="3" creationId="{FEAC25B8-0F0C-657C-3E5C-847746083C23}"/>
          </ac:spMkLst>
        </pc:spChg>
      </pc:sldChg>
      <pc:sldChg chg="modSp new mod">
        <pc:chgData name="Irene Pagonis" userId="9cd4e02a-7699-4073-ae51-4f3075f46614" providerId="ADAL" clId="{65A402E8-5970-4704-86AE-5ED33DCA13E3}" dt="2026-01-14T13:49:03.313" v="297" actId="27636"/>
        <pc:sldMkLst>
          <pc:docMk/>
          <pc:sldMk cId="1243065724" sldId="316"/>
        </pc:sldMkLst>
        <pc:spChg chg="mod">
          <ac:chgData name="Irene Pagonis" userId="9cd4e02a-7699-4073-ae51-4f3075f46614" providerId="ADAL" clId="{65A402E8-5970-4704-86AE-5ED33DCA13E3}" dt="2026-01-14T13:49:03.313" v="297" actId="27636"/>
          <ac:spMkLst>
            <pc:docMk/>
            <pc:sldMk cId="1243065724" sldId="316"/>
            <ac:spMk id="2" creationId="{183A2F35-E0D5-0531-FC19-0240D68CD7E6}"/>
          </ac:spMkLst>
        </pc:spChg>
        <pc:spChg chg="mod">
          <ac:chgData name="Irene Pagonis" userId="9cd4e02a-7699-4073-ae51-4f3075f46614" providerId="ADAL" clId="{65A402E8-5970-4704-86AE-5ED33DCA13E3}" dt="2026-01-14T13:11:21.720" v="143"/>
          <ac:spMkLst>
            <pc:docMk/>
            <pc:sldMk cId="1243065724" sldId="316"/>
            <ac:spMk id="3" creationId="{52AAC632-A4AF-D258-164E-BF802E545802}"/>
          </ac:spMkLst>
        </pc:spChg>
      </pc:sldChg>
      <pc:sldChg chg="modSp new">
        <pc:chgData name="Irene Pagonis" userId="9cd4e02a-7699-4073-ae51-4f3075f46614" providerId="ADAL" clId="{65A402E8-5970-4704-86AE-5ED33DCA13E3}" dt="2026-01-14T13:13:35.296" v="150"/>
        <pc:sldMkLst>
          <pc:docMk/>
          <pc:sldMk cId="3683528786" sldId="317"/>
        </pc:sldMkLst>
        <pc:spChg chg="mod">
          <ac:chgData name="Irene Pagonis" userId="9cd4e02a-7699-4073-ae51-4f3075f46614" providerId="ADAL" clId="{65A402E8-5970-4704-86AE-5ED33DCA13E3}" dt="2026-01-14T13:13:35.296" v="150"/>
          <ac:spMkLst>
            <pc:docMk/>
            <pc:sldMk cId="3683528786" sldId="317"/>
            <ac:spMk id="2" creationId="{B7E25F83-E796-942A-5682-8919468257E8}"/>
          </ac:spMkLst>
        </pc:spChg>
        <pc:spChg chg="mod">
          <ac:chgData name="Irene Pagonis" userId="9cd4e02a-7699-4073-ae51-4f3075f46614" providerId="ADAL" clId="{65A402E8-5970-4704-86AE-5ED33DCA13E3}" dt="2026-01-14T13:13:22.345" v="149"/>
          <ac:spMkLst>
            <pc:docMk/>
            <pc:sldMk cId="3683528786" sldId="317"/>
            <ac:spMk id="3" creationId="{89F6D1EC-6DC8-13B8-1B3B-4A60AD4F827C}"/>
          </ac:spMkLst>
        </pc:spChg>
      </pc:sldChg>
      <pc:sldChg chg="modSp new mod ord">
        <pc:chgData name="Irene Pagonis" userId="9cd4e02a-7699-4073-ae51-4f3075f46614" providerId="ADAL" clId="{65A402E8-5970-4704-86AE-5ED33DCA13E3}" dt="2026-01-14T13:49:41.049" v="299"/>
        <pc:sldMkLst>
          <pc:docMk/>
          <pc:sldMk cId="2759716668" sldId="318"/>
        </pc:sldMkLst>
        <pc:spChg chg="mod">
          <ac:chgData name="Irene Pagonis" userId="9cd4e02a-7699-4073-ae51-4f3075f46614" providerId="ADAL" clId="{65A402E8-5970-4704-86AE-5ED33DCA13E3}" dt="2026-01-14T13:48:51.515" v="293" actId="27636"/>
          <ac:spMkLst>
            <pc:docMk/>
            <pc:sldMk cId="2759716668" sldId="318"/>
            <ac:spMk id="2" creationId="{C6433B5C-A2C7-281A-ADFF-758B50C217F2}"/>
          </ac:spMkLst>
        </pc:spChg>
        <pc:spChg chg="mod">
          <ac:chgData name="Irene Pagonis" userId="9cd4e02a-7699-4073-ae51-4f3075f46614" providerId="ADAL" clId="{65A402E8-5970-4704-86AE-5ED33DCA13E3}" dt="2026-01-14T13:48:02.951" v="288"/>
          <ac:spMkLst>
            <pc:docMk/>
            <pc:sldMk cId="2759716668" sldId="318"/>
            <ac:spMk id="3" creationId="{09611515-1C1E-B4E7-46A7-AA8745949378}"/>
          </ac:spMkLst>
        </pc:spChg>
      </pc:sldChg>
      <pc:sldChg chg="addSp delSp modSp new mod">
        <pc:chgData name="Irene Pagonis" userId="9cd4e02a-7699-4073-ae51-4f3075f46614" providerId="ADAL" clId="{65A402E8-5970-4704-86AE-5ED33DCA13E3}" dt="2026-01-14T13:56:28.270" v="351" actId="14100"/>
        <pc:sldMkLst>
          <pc:docMk/>
          <pc:sldMk cId="4117348546" sldId="319"/>
        </pc:sldMkLst>
        <pc:spChg chg="del">
          <ac:chgData name="Irene Pagonis" userId="9cd4e02a-7699-4073-ae51-4f3075f46614" providerId="ADAL" clId="{65A402E8-5970-4704-86AE-5ED33DCA13E3}" dt="2026-01-14T13:55:24.704" v="329" actId="22"/>
          <ac:spMkLst>
            <pc:docMk/>
            <pc:sldMk cId="4117348546" sldId="319"/>
            <ac:spMk id="2" creationId="{525799FB-D30B-01B0-F322-D43C156FCE4A}"/>
          </ac:spMkLst>
        </pc:spChg>
        <pc:spChg chg="mod">
          <ac:chgData name="Irene Pagonis" userId="9cd4e02a-7699-4073-ae51-4f3075f46614" providerId="ADAL" clId="{65A402E8-5970-4704-86AE-5ED33DCA13E3}" dt="2026-01-14T13:55:37.140" v="344" actId="20577"/>
          <ac:spMkLst>
            <pc:docMk/>
            <pc:sldMk cId="4117348546" sldId="319"/>
            <ac:spMk id="3" creationId="{713AD95E-9963-56D0-917E-7EE2F73B5416}"/>
          </ac:spMkLst>
        </pc:spChg>
        <pc:spChg chg="add del mod">
          <ac:chgData name="Irene Pagonis" userId="9cd4e02a-7699-4073-ae51-4f3075f46614" providerId="ADAL" clId="{65A402E8-5970-4704-86AE-5ED33DCA13E3}" dt="2026-01-14T13:56:17.186" v="347" actId="22"/>
          <ac:spMkLst>
            <pc:docMk/>
            <pc:sldMk cId="4117348546" sldId="319"/>
            <ac:spMk id="8" creationId="{EAB847F6-A85C-6E12-6A0B-F71C1055FC09}"/>
          </ac:spMkLst>
        </pc:spChg>
        <pc:picChg chg="add del mod ord">
          <ac:chgData name="Irene Pagonis" userId="9cd4e02a-7699-4073-ae51-4f3075f46614" providerId="ADAL" clId="{65A402E8-5970-4704-86AE-5ED33DCA13E3}" dt="2026-01-14T13:55:48.895" v="346" actId="478"/>
          <ac:picMkLst>
            <pc:docMk/>
            <pc:sldMk cId="4117348546" sldId="319"/>
            <ac:picMk id="6" creationId="{27B1E6F0-5F49-C393-6DDD-54B24C632B78}"/>
          </ac:picMkLst>
        </pc:picChg>
        <pc:picChg chg="add mod ord">
          <ac:chgData name="Irene Pagonis" userId="9cd4e02a-7699-4073-ae51-4f3075f46614" providerId="ADAL" clId="{65A402E8-5970-4704-86AE-5ED33DCA13E3}" dt="2026-01-14T13:56:28.270" v="351" actId="14100"/>
          <ac:picMkLst>
            <pc:docMk/>
            <pc:sldMk cId="4117348546" sldId="319"/>
            <ac:picMk id="10" creationId="{39FD1018-1348-AF4B-F15F-EC7C6679F607}"/>
          </ac:picMkLst>
        </pc:picChg>
      </pc:sldChg>
      <pc:sldChg chg="addSp delSp modSp new mod">
        <pc:chgData name="Irene Pagonis" userId="9cd4e02a-7699-4073-ae51-4f3075f46614" providerId="ADAL" clId="{65A402E8-5970-4704-86AE-5ED33DCA13E3}" dt="2026-01-14T13:59:24.660" v="365"/>
        <pc:sldMkLst>
          <pc:docMk/>
          <pc:sldMk cId="2236827295" sldId="320"/>
        </pc:sldMkLst>
        <pc:spChg chg="del">
          <ac:chgData name="Irene Pagonis" userId="9cd4e02a-7699-4073-ae51-4f3075f46614" providerId="ADAL" clId="{65A402E8-5970-4704-86AE-5ED33DCA13E3}" dt="2026-01-14T13:58:11.378" v="353" actId="22"/>
          <ac:spMkLst>
            <pc:docMk/>
            <pc:sldMk cId="2236827295" sldId="320"/>
            <ac:spMk id="2" creationId="{312CB98F-F616-12CB-52B0-868DD5279639}"/>
          </ac:spMkLst>
        </pc:spChg>
        <pc:spChg chg="mod">
          <ac:chgData name="Irene Pagonis" userId="9cd4e02a-7699-4073-ae51-4f3075f46614" providerId="ADAL" clId="{65A402E8-5970-4704-86AE-5ED33DCA13E3}" dt="2026-01-14T13:59:24.660" v="365"/>
          <ac:spMkLst>
            <pc:docMk/>
            <pc:sldMk cId="2236827295" sldId="320"/>
            <ac:spMk id="3" creationId="{9CB50CEC-29B6-43A2-CBFB-BADA6C9E797E}"/>
          </ac:spMkLst>
        </pc:spChg>
        <pc:picChg chg="add mod ord">
          <ac:chgData name="Irene Pagonis" userId="9cd4e02a-7699-4073-ae51-4f3075f46614" providerId="ADAL" clId="{65A402E8-5970-4704-86AE-5ED33DCA13E3}" dt="2026-01-14T13:59:14.879" v="364" actId="14100"/>
          <ac:picMkLst>
            <pc:docMk/>
            <pc:sldMk cId="2236827295" sldId="320"/>
            <ac:picMk id="6" creationId="{926B8D0B-09E3-817A-6C2A-B008B004DBC8}"/>
          </ac:picMkLst>
        </pc:picChg>
      </pc:sldChg>
      <pc:sldChg chg="modSp new mod">
        <pc:chgData name="Irene Pagonis" userId="9cd4e02a-7699-4073-ae51-4f3075f46614" providerId="ADAL" clId="{65A402E8-5970-4704-86AE-5ED33DCA13E3}" dt="2026-01-14T14:43:48.256" v="551" actId="27636"/>
        <pc:sldMkLst>
          <pc:docMk/>
          <pc:sldMk cId="691615955" sldId="321"/>
        </pc:sldMkLst>
        <pc:spChg chg="mod">
          <ac:chgData name="Irene Pagonis" userId="9cd4e02a-7699-4073-ae51-4f3075f46614" providerId="ADAL" clId="{65A402E8-5970-4704-86AE-5ED33DCA13E3}" dt="2026-01-14T14:43:24.906" v="523" actId="20577"/>
          <ac:spMkLst>
            <pc:docMk/>
            <pc:sldMk cId="691615955" sldId="321"/>
            <ac:spMk id="2" creationId="{3D39BAB1-61EA-70ED-0E45-39AB125D0C00}"/>
          </ac:spMkLst>
        </pc:spChg>
        <pc:spChg chg="mod">
          <ac:chgData name="Irene Pagonis" userId="9cd4e02a-7699-4073-ae51-4f3075f46614" providerId="ADAL" clId="{65A402E8-5970-4704-86AE-5ED33DCA13E3}" dt="2026-01-14T14:43:48.256" v="551" actId="27636"/>
          <ac:spMkLst>
            <pc:docMk/>
            <pc:sldMk cId="691615955" sldId="321"/>
            <ac:spMk id="3" creationId="{2712E584-1173-6F6A-1070-E57EAC9E39F7}"/>
          </ac:spMkLst>
        </pc:spChg>
      </pc:sldChg>
      <pc:sldChg chg="new del">
        <pc:chgData name="Irene Pagonis" userId="9cd4e02a-7699-4073-ae51-4f3075f46614" providerId="ADAL" clId="{65A402E8-5970-4704-86AE-5ED33DCA13E3}" dt="2026-01-14T13:59:07.532" v="363" actId="2696"/>
        <pc:sldMkLst>
          <pc:docMk/>
          <pc:sldMk cId="697189602" sldId="321"/>
        </pc:sldMkLst>
      </pc:sldChg>
      <pc:sldChg chg="modSp new mod">
        <pc:chgData name="Irene Pagonis" userId="9cd4e02a-7699-4073-ae51-4f3075f46614" providerId="ADAL" clId="{65A402E8-5970-4704-86AE-5ED33DCA13E3}" dt="2026-01-14T14:16:05.218" v="442" actId="13926"/>
        <pc:sldMkLst>
          <pc:docMk/>
          <pc:sldMk cId="3036951378" sldId="322"/>
        </pc:sldMkLst>
        <pc:spChg chg="mod">
          <ac:chgData name="Irene Pagonis" userId="9cd4e02a-7699-4073-ae51-4f3075f46614" providerId="ADAL" clId="{65A402E8-5970-4704-86AE-5ED33DCA13E3}" dt="2026-01-14T14:16:05.218" v="442" actId="13926"/>
          <ac:spMkLst>
            <pc:docMk/>
            <pc:sldMk cId="3036951378" sldId="322"/>
            <ac:spMk id="2" creationId="{F142EA19-4628-2393-FCC1-E7FCEC13B3EF}"/>
          </ac:spMkLst>
        </pc:spChg>
        <pc:spChg chg="mod">
          <ac:chgData name="Irene Pagonis" userId="9cd4e02a-7699-4073-ae51-4f3075f46614" providerId="ADAL" clId="{65A402E8-5970-4704-86AE-5ED33DCA13E3}" dt="2026-01-14T14:15:24.843" v="437" actId="20577"/>
          <ac:spMkLst>
            <pc:docMk/>
            <pc:sldMk cId="3036951378" sldId="322"/>
            <ac:spMk id="3" creationId="{7AA15C42-44B1-5EA5-D147-F4E99C13D4AA}"/>
          </ac:spMkLst>
        </pc:spChg>
      </pc:sldChg>
      <pc:sldChg chg="modSp new mod ord">
        <pc:chgData name="Irene Pagonis" userId="9cd4e02a-7699-4073-ae51-4f3075f46614" providerId="ADAL" clId="{65A402E8-5970-4704-86AE-5ED33DCA13E3}" dt="2026-01-14T14:42:21.149" v="518"/>
        <pc:sldMkLst>
          <pc:docMk/>
          <pc:sldMk cId="3064466966" sldId="323"/>
        </pc:sldMkLst>
        <pc:spChg chg="mod">
          <ac:chgData name="Irene Pagonis" userId="9cd4e02a-7699-4073-ae51-4f3075f46614" providerId="ADAL" clId="{65A402E8-5970-4704-86AE-5ED33DCA13E3}" dt="2026-01-14T14:20:58.175" v="490" actId="20577"/>
          <ac:spMkLst>
            <pc:docMk/>
            <pc:sldMk cId="3064466966" sldId="323"/>
            <ac:spMk id="2" creationId="{7954234D-1B74-50F9-2E5E-691DB06B5816}"/>
          </ac:spMkLst>
        </pc:spChg>
        <pc:spChg chg="mod">
          <ac:chgData name="Irene Pagonis" userId="9cd4e02a-7699-4073-ae51-4f3075f46614" providerId="ADAL" clId="{65A402E8-5970-4704-86AE-5ED33DCA13E3}" dt="2026-01-14T14:16:59.988" v="446" actId="14100"/>
          <ac:spMkLst>
            <pc:docMk/>
            <pc:sldMk cId="3064466966" sldId="323"/>
            <ac:spMk id="3" creationId="{1DC7B217-56D7-104B-5BAE-713B080CDFC7}"/>
          </ac:spMkLst>
        </pc:spChg>
      </pc:sldChg>
      <pc:sldChg chg="addSp delSp modSp new del mod">
        <pc:chgData name="Irene Pagonis" userId="9cd4e02a-7699-4073-ae51-4f3075f46614" providerId="ADAL" clId="{65A402E8-5970-4704-86AE-5ED33DCA13E3}" dt="2026-01-14T14:44:18.021" v="552" actId="2696"/>
        <pc:sldMkLst>
          <pc:docMk/>
          <pc:sldMk cId="2782329212" sldId="324"/>
        </pc:sldMkLst>
        <pc:spChg chg="del">
          <ac:chgData name="Irene Pagonis" userId="9cd4e02a-7699-4073-ae51-4f3075f46614" providerId="ADAL" clId="{65A402E8-5970-4704-86AE-5ED33DCA13E3}" dt="2026-01-14T14:21:52.669" v="491" actId="22"/>
          <ac:spMkLst>
            <pc:docMk/>
            <pc:sldMk cId="2782329212" sldId="324"/>
            <ac:spMk id="2" creationId="{D1A857B7-F534-98FC-B26A-648F7B6A05BA}"/>
          </ac:spMkLst>
        </pc:spChg>
        <pc:spChg chg="mod">
          <ac:chgData name="Irene Pagonis" userId="9cd4e02a-7699-4073-ae51-4f3075f46614" providerId="ADAL" clId="{65A402E8-5970-4704-86AE-5ED33DCA13E3}" dt="2026-01-14T14:22:25.616" v="511" actId="27636"/>
          <ac:spMkLst>
            <pc:docMk/>
            <pc:sldMk cId="2782329212" sldId="324"/>
            <ac:spMk id="3" creationId="{A207073A-C11B-0722-C134-E14619490F22}"/>
          </ac:spMkLst>
        </pc:spChg>
        <pc:picChg chg="add mod ord">
          <ac:chgData name="Irene Pagonis" userId="9cd4e02a-7699-4073-ae51-4f3075f46614" providerId="ADAL" clId="{65A402E8-5970-4704-86AE-5ED33DCA13E3}" dt="2026-01-14T14:22:39.572" v="516" actId="14100"/>
          <ac:picMkLst>
            <pc:docMk/>
            <pc:sldMk cId="2782329212" sldId="324"/>
            <ac:picMk id="6" creationId="{4AEEEB04-9CF1-1423-B992-B744BAABDB5B}"/>
          </ac:picMkLst>
        </pc:picChg>
      </pc:sldChg>
      <pc:sldChg chg="modSp add del mod setBg">
        <pc:chgData name="Irene Pagonis" userId="9cd4e02a-7699-4073-ae51-4f3075f46614" providerId="ADAL" clId="{65A402E8-5970-4704-86AE-5ED33DCA13E3}" dt="2026-01-14T12:52:20.924" v="94"/>
        <pc:sldMkLst>
          <pc:docMk/>
          <pc:sldMk cId="2081335122" sldId="354"/>
        </pc:sldMkLst>
        <pc:spChg chg="mod">
          <ac:chgData name="Irene Pagonis" userId="9cd4e02a-7699-4073-ae51-4f3075f46614" providerId="ADAL" clId="{65A402E8-5970-4704-86AE-5ED33DCA13E3}" dt="2026-01-14T12:52:18.086" v="93" actId="20577"/>
          <ac:spMkLst>
            <pc:docMk/>
            <pc:sldMk cId="2081335122" sldId="354"/>
            <ac:spMk id="5" creationId="{F0735200-497C-D05C-D7A8-C7FB06390A0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17C9FC-E82F-480C-9F84-1EE7DA9E802E}" type="datetimeFigureOut">
              <a:rPr lang="en-US" smtClean="0"/>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9182F8-05BB-4D26-B7CE-AF8BFB8064B8}" type="slidenum">
              <a:rPr lang="en-US" smtClean="0"/>
              <a:t>‹#›</a:t>
            </a:fld>
            <a:endParaRPr lang="en-US"/>
          </a:p>
        </p:txBody>
      </p:sp>
    </p:spTree>
    <p:extLst>
      <p:ext uri="{BB962C8B-B14F-4D97-AF65-F5344CB8AC3E}">
        <p14:creationId xmlns:p14="http://schemas.microsoft.com/office/powerpoint/2010/main" val="244854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9182F8-05BB-4D26-B7CE-AF8BFB8064B8}" type="slidenum">
              <a:rPr lang="en-US" smtClean="0"/>
              <a:t>22</a:t>
            </a:fld>
            <a:endParaRPr lang="en-US"/>
          </a:p>
        </p:txBody>
      </p:sp>
    </p:spTree>
    <p:extLst>
      <p:ext uri="{BB962C8B-B14F-4D97-AF65-F5344CB8AC3E}">
        <p14:creationId xmlns:p14="http://schemas.microsoft.com/office/powerpoint/2010/main" val="853289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9182F8-05BB-4D26-B7CE-AF8BFB8064B8}" type="slidenum">
              <a:rPr lang="en-US" smtClean="0"/>
              <a:t>23</a:t>
            </a:fld>
            <a:endParaRPr lang="en-US"/>
          </a:p>
        </p:txBody>
      </p:sp>
    </p:spTree>
    <p:extLst>
      <p:ext uri="{BB962C8B-B14F-4D97-AF65-F5344CB8AC3E}">
        <p14:creationId xmlns:p14="http://schemas.microsoft.com/office/powerpoint/2010/main" val="1286107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519182F8-05BB-4D26-B7CE-AF8BFB8064B8}" type="slidenum">
              <a:rPr lang="en-US" smtClean="0"/>
              <a:t>24</a:t>
            </a:fld>
            <a:endParaRPr lang="en-US"/>
          </a:p>
        </p:txBody>
      </p:sp>
    </p:spTree>
    <p:extLst>
      <p:ext uri="{BB962C8B-B14F-4D97-AF65-F5344CB8AC3E}">
        <p14:creationId xmlns:p14="http://schemas.microsoft.com/office/powerpoint/2010/main" val="41855901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0534119-F05F-4EE9-BEFD-0AA5BAA34D60}"/>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314806" y="-662837"/>
            <a:ext cx="12597035" cy="8396489"/>
          </a:xfrm>
          <a:prstGeom prst="rect">
            <a:avLst/>
          </a:prstGeom>
        </p:spPr>
      </p:pic>
      <p:sp>
        <p:nvSpPr>
          <p:cNvPr id="15" name="Oval 14">
            <a:extLst>
              <a:ext uri="{FF2B5EF4-FFF2-40B4-BE49-F238E27FC236}">
                <a16:creationId xmlns:a16="http://schemas.microsoft.com/office/drawing/2014/main" id="{787A2C30-3936-4D4B-B97D-7B272641F407}"/>
              </a:ext>
            </a:extLst>
          </p:cNvPr>
          <p:cNvSpPr/>
          <p:nvPr/>
        </p:nvSpPr>
        <p:spPr>
          <a:xfrm>
            <a:off x="-3013391" y="-856063"/>
            <a:ext cx="8380452" cy="8781975"/>
          </a:xfrm>
          <a:prstGeom prst="ellipse">
            <a:avLst/>
          </a:prstGeom>
          <a:solidFill>
            <a:srgbClr val="54784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A892BC-0843-4A1C-9084-4FF914C71546}"/>
              </a:ext>
            </a:extLst>
          </p:cNvPr>
          <p:cNvSpPr/>
          <p:nvPr/>
        </p:nvSpPr>
        <p:spPr>
          <a:xfrm>
            <a:off x="2191818" y="2969622"/>
            <a:ext cx="8540837" cy="1193075"/>
          </a:xfrm>
          <a:prstGeom prst="rect">
            <a:avLst/>
          </a:prstGeom>
          <a:solidFill>
            <a:srgbClr val="FEC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Slab" pitchFamily="2" charset="0"/>
              <a:ea typeface="Roboto Slab" pitchFamily="2" charset="0"/>
              <a:cs typeface="Lato" panose="020F0502020204030203" pitchFamily="34" charset="0"/>
            </a:endParaRPr>
          </a:p>
        </p:txBody>
      </p:sp>
      <p:sp>
        <p:nvSpPr>
          <p:cNvPr id="17" name="Rectangle 16">
            <a:extLst>
              <a:ext uri="{FF2B5EF4-FFF2-40B4-BE49-F238E27FC236}">
                <a16:creationId xmlns:a16="http://schemas.microsoft.com/office/drawing/2014/main" id="{2566326C-0899-4855-9543-FFF4759B69DE}"/>
              </a:ext>
            </a:extLst>
          </p:cNvPr>
          <p:cNvSpPr/>
          <p:nvPr/>
        </p:nvSpPr>
        <p:spPr>
          <a:xfrm>
            <a:off x="7084489" y="5347351"/>
            <a:ext cx="4006204" cy="228289"/>
          </a:xfrm>
          <a:prstGeom prst="rect">
            <a:avLst/>
          </a:prstGeom>
          <a:solidFill>
            <a:srgbClr val="547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Slab" pitchFamily="2" charset="0"/>
              <a:ea typeface="Roboto Slab" pitchFamily="2" charset="0"/>
              <a:cs typeface="Lato" panose="020F0502020204030203" pitchFamily="34" charset="0"/>
            </a:endParaRPr>
          </a:p>
        </p:txBody>
      </p:sp>
      <p:sp>
        <p:nvSpPr>
          <p:cNvPr id="18" name="Rectangle 17">
            <a:extLst>
              <a:ext uri="{FF2B5EF4-FFF2-40B4-BE49-F238E27FC236}">
                <a16:creationId xmlns:a16="http://schemas.microsoft.com/office/drawing/2014/main" id="{36FA2945-A9EB-4FED-B207-2BA9EA28B41E}"/>
              </a:ext>
            </a:extLst>
          </p:cNvPr>
          <p:cNvSpPr/>
          <p:nvPr/>
        </p:nvSpPr>
        <p:spPr>
          <a:xfrm>
            <a:off x="3317969" y="4029861"/>
            <a:ext cx="6885970" cy="284751"/>
          </a:xfrm>
          <a:prstGeom prst="rect">
            <a:avLst/>
          </a:prstGeom>
          <a:solidFill>
            <a:srgbClr val="547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Slab" pitchFamily="2" charset="0"/>
              <a:ea typeface="Roboto Slab" pitchFamily="2" charset="0"/>
              <a:cs typeface="Lato" panose="020F0502020204030203" pitchFamily="34" charset="0"/>
            </a:endParaRPr>
          </a:p>
        </p:txBody>
      </p:sp>
      <p:pic>
        <p:nvPicPr>
          <p:cNvPr id="20" name="Picture 19" descr="Logo, company name&#10;&#10;Description automatically generated">
            <a:extLst>
              <a:ext uri="{FF2B5EF4-FFF2-40B4-BE49-F238E27FC236}">
                <a16:creationId xmlns:a16="http://schemas.microsoft.com/office/drawing/2014/main" id="{13A1A466-2E37-424B-BB3D-2883D68D3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1307" y="2740043"/>
            <a:ext cx="1931787" cy="1642018"/>
          </a:xfrm>
          <a:prstGeom prst="rect">
            <a:avLst/>
          </a:prstGeom>
        </p:spPr>
      </p:pic>
      <p:sp>
        <p:nvSpPr>
          <p:cNvPr id="2" name="Title 1">
            <a:extLst>
              <a:ext uri="{FF2B5EF4-FFF2-40B4-BE49-F238E27FC236}">
                <a16:creationId xmlns:a16="http://schemas.microsoft.com/office/drawing/2014/main" id="{4273272C-7967-4823-93BE-F394C5353008}"/>
              </a:ext>
            </a:extLst>
          </p:cNvPr>
          <p:cNvSpPr>
            <a:spLocks noGrp="1"/>
          </p:cNvSpPr>
          <p:nvPr>
            <p:ph type="ctrTitle" hasCustomPrompt="1"/>
          </p:nvPr>
        </p:nvSpPr>
        <p:spPr>
          <a:xfrm>
            <a:off x="3033094" y="3193952"/>
            <a:ext cx="7680754" cy="688635"/>
          </a:xfrm>
        </p:spPr>
        <p:txBody>
          <a:bodyPr anchor="ctr">
            <a:normAutofit/>
          </a:bodyPr>
          <a:lstStyle>
            <a:lvl1pPr algn="ctr">
              <a:defRPr sz="4800">
                <a:solidFill>
                  <a:schemeClr val="bg1"/>
                </a:solidFill>
                <a:latin typeface="Roboto Slab" pitchFamily="2" charset="0"/>
                <a:ea typeface="Roboto Slab" pitchFamily="2" charset="0"/>
              </a:defRPr>
            </a:lvl1pPr>
          </a:lstStyle>
          <a:p>
            <a:r>
              <a:rPr lang="en-US" dirty="0"/>
              <a:t>Title</a:t>
            </a:r>
          </a:p>
        </p:txBody>
      </p:sp>
      <p:sp>
        <p:nvSpPr>
          <p:cNvPr id="3" name="Subtitle 2">
            <a:extLst>
              <a:ext uri="{FF2B5EF4-FFF2-40B4-BE49-F238E27FC236}">
                <a16:creationId xmlns:a16="http://schemas.microsoft.com/office/drawing/2014/main" id="{1014DCDE-9DFC-466B-8955-E3B179129C9E}"/>
              </a:ext>
            </a:extLst>
          </p:cNvPr>
          <p:cNvSpPr>
            <a:spLocks noGrp="1"/>
          </p:cNvSpPr>
          <p:nvPr>
            <p:ph type="subTitle" idx="1" hasCustomPrompt="1"/>
          </p:nvPr>
        </p:nvSpPr>
        <p:spPr>
          <a:xfrm>
            <a:off x="3317969" y="4039836"/>
            <a:ext cx="6885970" cy="262916"/>
          </a:xfrm>
        </p:spPr>
        <p:txBody>
          <a:bodyPr anchor="ctr">
            <a:noAutofit/>
          </a:bodyPr>
          <a:lstStyle>
            <a:lvl1pPr marL="0" indent="0" algn="ctr">
              <a:buNone/>
              <a:defRPr sz="1400">
                <a:solidFill>
                  <a:schemeClr val="bg1"/>
                </a:solidFill>
                <a:latin typeface="Lato" panose="020F0502020204030203" pitchFamily="34" charset="0"/>
                <a:ea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29" name="Text Placeholder 28">
            <a:extLst>
              <a:ext uri="{FF2B5EF4-FFF2-40B4-BE49-F238E27FC236}">
                <a16:creationId xmlns:a16="http://schemas.microsoft.com/office/drawing/2014/main" id="{6FFF330B-034E-4F76-A6DB-77EC49196E14}"/>
              </a:ext>
            </a:extLst>
          </p:cNvPr>
          <p:cNvSpPr>
            <a:spLocks noGrp="1"/>
          </p:cNvSpPr>
          <p:nvPr>
            <p:ph type="body" sz="quarter" idx="10" hasCustomPrompt="1"/>
          </p:nvPr>
        </p:nvSpPr>
        <p:spPr>
          <a:xfrm>
            <a:off x="8500110" y="5611094"/>
            <a:ext cx="844550" cy="228600"/>
          </a:xfrm>
        </p:spPr>
        <p:txBody>
          <a:bodyPr>
            <a:noAutofit/>
          </a:bodyPr>
          <a:lstStyle>
            <a:lvl1pPr marL="0" indent="0" algn="ctr">
              <a:buNone/>
              <a:defRPr sz="1400" b="0">
                <a:solidFill>
                  <a:schemeClr val="bg1"/>
                </a:solidFill>
              </a:defRPr>
            </a:lvl1pPr>
            <a:lvl2pPr>
              <a:defRPr sz="1200"/>
            </a:lvl2pPr>
            <a:lvl3pPr>
              <a:defRPr sz="1200"/>
            </a:lvl3pPr>
            <a:lvl4pPr>
              <a:defRPr sz="1200"/>
            </a:lvl4pPr>
            <a:lvl5pPr>
              <a:defRPr sz="1200"/>
            </a:lvl5pPr>
          </a:lstStyle>
          <a:p>
            <a:pPr lvl="0"/>
            <a:r>
              <a:rPr lang="en-US" dirty="0"/>
              <a:t>Date</a:t>
            </a:r>
          </a:p>
        </p:txBody>
      </p:sp>
    </p:spTree>
    <p:extLst>
      <p:ext uri="{BB962C8B-B14F-4D97-AF65-F5344CB8AC3E}">
        <p14:creationId xmlns:p14="http://schemas.microsoft.com/office/powerpoint/2010/main" val="1554339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age Option 1">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EBF9FF3-F165-426D-97E4-4992F633C410}"/>
              </a:ext>
            </a:extLst>
          </p:cNvPr>
          <p:cNvSpPr>
            <a:spLocks noGrp="1"/>
          </p:cNvSpPr>
          <p:nvPr>
            <p:ph sz="quarter" idx="13"/>
          </p:nvPr>
        </p:nvSpPr>
        <p:spPr>
          <a:xfrm>
            <a:off x="771790" y="1579563"/>
            <a:ext cx="10696575" cy="4911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D27EF38A-8E8B-4D9C-AEB8-64E6A61E9735}"/>
              </a:ext>
            </a:extLst>
          </p:cNvPr>
          <p:cNvCxnSpPr>
            <a:cxnSpLocks/>
          </p:cNvCxnSpPr>
          <p:nvPr/>
        </p:nvCxnSpPr>
        <p:spPr>
          <a:xfrm flipH="1">
            <a:off x="11279008" y="5937637"/>
            <a:ext cx="1" cy="405124"/>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334A782-2B5C-427A-ABC8-4D3F4B88C8F2}"/>
              </a:ext>
            </a:extLst>
          </p:cNvPr>
          <p:cNvSpPr/>
          <p:nvPr/>
        </p:nvSpPr>
        <p:spPr>
          <a:xfrm>
            <a:off x="11367032" y="5995616"/>
            <a:ext cx="824968" cy="495529"/>
          </a:xfrm>
          <a:prstGeom prst="rect">
            <a:avLst/>
          </a:prstGeom>
          <a:solidFill>
            <a:srgbClr val="547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EC269"/>
              </a:solidFill>
            </a:endParaRPr>
          </a:p>
        </p:txBody>
      </p:sp>
      <p:cxnSp>
        <p:nvCxnSpPr>
          <p:cNvPr id="13" name="Straight Connector 12">
            <a:extLst>
              <a:ext uri="{FF2B5EF4-FFF2-40B4-BE49-F238E27FC236}">
                <a16:creationId xmlns:a16="http://schemas.microsoft.com/office/drawing/2014/main" id="{AABD06D0-B693-48E1-A2BB-2B685A5FF572}"/>
              </a:ext>
            </a:extLst>
          </p:cNvPr>
          <p:cNvCxnSpPr>
            <a:cxnSpLocks/>
          </p:cNvCxnSpPr>
          <p:nvPr/>
        </p:nvCxnSpPr>
        <p:spPr>
          <a:xfrm flipH="1">
            <a:off x="11880805" y="6118871"/>
            <a:ext cx="1" cy="249831"/>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6408ED3E-CC99-47BE-A80B-26F1E142AF44}"/>
              </a:ext>
            </a:extLst>
          </p:cNvPr>
          <p:cNvSpPr/>
          <p:nvPr/>
        </p:nvSpPr>
        <p:spPr>
          <a:xfrm>
            <a:off x="1302287" y="451692"/>
            <a:ext cx="9760944" cy="859315"/>
          </a:xfrm>
          <a:prstGeom prst="rect">
            <a:avLst/>
          </a:prstGeom>
          <a:solidFill>
            <a:srgbClr val="5478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86370"/>
              </a:solidFill>
            </a:endParaRPr>
          </a:p>
        </p:txBody>
      </p:sp>
      <p:pic>
        <p:nvPicPr>
          <p:cNvPr id="15" name="Picture 14" descr="Logo, company name&#10;&#10;Description automatically generated">
            <a:extLst>
              <a:ext uri="{FF2B5EF4-FFF2-40B4-BE49-F238E27FC236}">
                <a16:creationId xmlns:a16="http://schemas.microsoft.com/office/drawing/2014/main" id="{B14C09FC-BA1B-4592-9B2D-C1EDECBCA8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023" y="256365"/>
            <a:ext cx="1470562" cy="1249977"/>
          </a:xfrm>
          <a:prstGeom prst="rect">
            <a:avLst/>
          </a:prstGeom>
        </p:spPr>
      </p:pic>
      <p:sp>
        <p:nvSpPr>
          <p:cNvPr id="2" name="Title 1">
            <a:extLst>
              <a:ext uri="{FF2B5EF4-FFF2-40B4-BE49-F238E27FC236}">
                <a16:creationId xmlns:a16="http://schemas.microsoft.com/office/drawing/2014/main" id="{FA3D7FEF-BA3D-4B9E-8FCC-4A22C12257C3}"/>
              </a:ext>
            </a:extLst>
          </p:cNvPr>
          <p:cNvSpPr>
            <a:spLocks noGrp="1"/>
          </p:cNvSpPr>
          <p:nvPr>
            <p:ph type="title" hasCustomPrompt="1"/>
          </p:nvPr>
        </p:nvSpPr>
        <p:spPr>
          <a:xfrm>
            <a:off x="2150585" y="487328"/>
            <a:ext cx="8739128" cy="788041"/>
          </a:xfrm>
        </p:spPr>
        <p:txBody>
          <a:bodyPr anchor="ctr">
            <a:normAutofit/>
          </a:bodyPr>
          <a:lstStyle>
            <a:lvl1pPr>
              <a:defRPr sz="3200">
                <a:solidFill>
                  <a:schemeClr val="bg1"/>
                </a:solidFill>
                <a:latin typeface="Roboto Slab" pitchFamily="2" charset="0"/>
                <a:ea typeface="Roboto Slab" pitchFamily="2" charset="0"/>
              </a:defRPr>
            </a:lvl1pPr>
          </a:lstStyle>
          <a:p>
            <a:r>
              <a:rPr lang="en-US" dirty="0"/>
              <a:t>Section / Page Header</a:t>
            </a:r>
          </a:p>
        </p:txBody>
      </p:sp>
      <p:sp>
        <p:nvSpPr>
          <p:cNvPr id="5" name="Slide Number Placeholder 4">
            <a:extLst>
              <a:ext uri="{FF2B5EF4-FFF2-40B4-BE49-F238E27FC236}">
                <a16:creationId xmlns:a16="http://schemas.microsoft.com/office/drawing/2014/main" id="{EB477345-13C1-4CCA-8EA2-E8E3BBB84193}"/>
              </a:ext>
            </a:extLst>
          </p:cNvPr>
          <p:cNvSpPr>
            <a:spLocks noGrp="1"/>
          </p:cNvSpPr>
          <p:nvPr>
            <p:ph type="sldNum" sz="quarter" idx="12"/>
          </p:nvPr>
        </p:nvSpPr>
        <p:spPr>
          <a:xfrm>
            <a:off x="11367031" y="6060817"/>
            <a:ext cx="505301" cy="365125"/>
          </a:xfrm>
        </p:spPr>
        <p:txBody>
          <a:bodyPr/>
          <a:lstStyle>
            <a:lvl1pPr algn="ctr">
              <a:defRPr sz="1800">
                <a:solidFill>
                  <a:schemeClr val="bg1"/>
                </a:solidFill>
              </a:defRPr>
            </a:lvl1pPr>
          </a:lstStyle>
          <a:p>
            <a:fld id="{9916FA2D-ECFE-4D12-BD8F-B52B38DF1D5A}" type="slidenum">
              <a:rPr lang="en-US" smtClean="0"/>
              <a:pPr/>
              <a:t>‹#›</a:t>
            </a:fld>
            <a:endParaRPr lang="en-US" dirty="0"/>
          </a:p>
        </p:txBody>
      </p:sp>
    </p:spTree>
    <p:extLst>
      <p:ext uri="{BB962C8B-B14F-4D97-AF65-F5344CB8AC3E}">
        <p14:creationId xmlns:p14="http://schemas.microsoft.com/office/powerpoint/2010/main" val="41346450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605037-D376-441E-86A2-CFA7B7A444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2B14877-B456-4027-A46E-58CC59E44B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20BAE4D-8985-45EF-83AA-A399648108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D61584-A9D0-4912-A353-BDA41279F2AD}" type="datetime1">
              <a:rPr lang="en-US" smtClean="0"/>
              <a:t>1/14/2026</a:t>
            </a:fld>
            <a:endParaRPr lang="en-US"/>
          </a:p>
        </p:txBody>
      </p:sp>
      <p:sp>
        <p:nvSpPr>
          <p:cNvPr id="5" name="Footer Placeholder 4">
            <a:extLst>
              <a:ext uri="{FF2B5EF4-FFF2-40B4-BE49-F238E27FC236}">
                <a16:creationId xmlns:a16="http://schemas.microsoft.com/office/drawing/2014/main" id="{88809D05-CE50-4C0D-930E-6E808E261F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3C94C7-1D16-43EB-A395-C8C35F0338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16FA2D-ECFE-4D12-BD8F-B52B38DF1D5A}" type="slidenum">
              <a:rPr lang="en-US" smtClean="0"/>
              <a:t>‹#›</a:t>
            </a:fld>
            <a:endParaRPr lang="en-US"/>
          </a:p>
        </p:txBody>
      </p:sp>
    </p:spTree>
    <p:extLst>
      <p:ext uri="{BB962C8B-B14F-4D97-AF65-F5344CB8AC3E}">
        <p14:creationId xmlns:p14="http://schemas.microsoft.com/office/powerpoint/2010/main" val="2299623240"/>
      </p:ext>
    </p:extLst>
  </p:cSld>
  <p:clrMap bg1="lt1" tx1="dk1" bg2="lt2" tx2="dk2" accent1="accent1" accent2="accent2" accent3="accent3" accent4="accent4" accent5="accent5" accent6="accent6" hlink="hlink" folHlink="folHlink"/>
  <p:sldLayoutIdLst>
    <p:sldLayoutId id="2147483649" r:id="rId1"/>
    <p:sldLayoutId id="214748366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EF105-01E9-4545-EFF1-F194F9C0C3EF}"/>
              </a:ext>
            </a:extLst>
          </p:cNvPr>
          <p:cNvSpPr>
            <a:spLocks noGrp="1"/>
          </p:cNvSpPr>
          <p:nvPr>
            <p:ph type="ctrTitle"/>
          </p:nvPr>
        </p:nvSpPr>
        <p:spPr/>
        <p:txBody>
          <a:bodyPr>
            <a:normAutofit fontScale="90000"/>
          </a:bodyPr>
          <a:lstStyle/>
          <a:p>
            <a:r>
              <a:rPr lang="en-US" dirty="0"/>
              <a:t>Disability </a:t>
            </a:r>
          </a:p>
        </p:txBody>
      </p:sp>
      <p:sp>
        <p:nvSpPr>
          <p:cNvPr id="3" name="Subtitle 2">
            <a:extLst>
              <a:ext uri="{FF2B5EF4-FFF2-40B4-BE49-F238E27FC236}">
                <a16:creationId xmlns:a16="http://schemas.microsoft.com/office/drawing/2014/main" id="{24FD04EF-D2AF-4A86-D53D-DFF1CE401408}"/>
              </a:ext>
            </a:extLst>
          </p:cNvPr>
          <p:cNvSpPr>
            <a:spLocks noGrp="1"/>
          </p:cNvSpPr>
          <p:nvPr>
            <p:ph type="subTitle" idx="1"/>
          </p:nvPr>
        </p:nvSpPr>
        <p:spPr/>
        <p:txBody>
          <a:bodyPr/>
          <a:lstStyle/>
          <a:p>
            <a:r>
              <a:rPr lang="en-US" dirty="0"/>
              <a:t>Initial &amp; Continuing Eligibility</a:t>
            </a:r>
          </a:p>
        </p:txBody>
      </p:sp>
      <p:sp>
        <p:nvSpPr>
          <p:cNvPr id="6" name="Text Placeholder 5">
            <a:extLst>
              <a:ext uri="{FF2B5EF4-FFF2-40B4-BE49-F238E27FC236}">
                <a16:creationId xmlns:a16="http://schemas.microsoft.com/office/drawing/2014/main" id="{A0438D16-4AC7-DFFB-E816-4A87723C1573}"/>
              </a:ext>
            </a:extLst>
          </p:cNvPr>
          <p:cNvSpPr>
            <a:spLocks noGrp="1"/>
          </p:cNvSpPr>
          <p:nvPr>
            <p:ph type="body" sz="quarter" idx="10"/>
          </p:nvPr>
        </p:nvSpPr>
        <p:spPr>
          <a:xfrm>
            <a:off x="8080745" y="5348178"/>
            <a:ext cx="1285181" cy="173018"/>
          </a:xfrm>
        </p:spPr>
        <p:txBody>
          <a:bodyPr/>
          <a:lstStyle/>
          <a:p>
            <a:r>
              <a:rPr lang="en-US" dirty="0"/>
              <a:t>01/14/2026</a:t>
            </a:r>
          </a:p>
        </p:txBody>
      </p:sp>
    </p:spTree>
    <p:extLst>
      <p:ext uri="{BB962C8B-B14F-4D97-AF65-F5344CB8AC3E}">
        <p14:creationId xmlns:p14="http://schemas.microsoft.com/office/powerpoint/2010/main" val="3236465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484490-A886-D3B7-9539-76DD2A2E4D26}"/>
              </a:ext>
            </a:extLst>
          </p:cNvPr>
          <p:cNvSpPr>
            <a:spLocks noGrp="1"/>
          </p:cNvSpPr>
          <p:nvPr>
            <p:ph sz="quarter" idx="13"/>
          </p:nvPr>
        </p:nvSpPr>
        <p:spPr/>
        <p:txBody>
          <a:bodyPr/>
          <a:lstStyle/>
          <a:p>
            <a:pPr marL="0" indent="0">
              <a:buNone/>
            </a:pPr>
            <a:r>
              <a:rPr lang="en-US" dirty="0"/>
              <a:t>To meet SSA’s definition of disability, you must not be able to engage in any substantial gainful activity (SGA) because of a medically determinable physical or mental disability(</a:t>
            </a:r>
            <a:r>
              <a:rPr lang="en-US" dirty="0" err="1"/>
              <a:t>ies</a:t>
            </a:r>
            <a:r>
              <a:rPr lang="en-US" dirty="0"/>
              <a:t>) that is either:</a:t>
            </a:r>
          </a:p>
          <a:p>
            <a:endParaRPr lang="en-US" dirty="0"/>
          </a:p>
          <a:p>
            <a:pPr lvl="1"/>
            <a:r>
              <a:rPr lang="en-US" dirty="0"/>
              <a:t>Expected to result in death.</a:t>
            </a:r>
          </a:p>
          <a:p>
            <a:pPr marL="457200" lvl="1" indent="0">
              <a:buNone/>
            </a:pPr>
            <a:endParaRPr lang="en-US" dirty="0"/>
          </a:p>
          <a:p>
            <a:pPr lvl="1"/>
            <a:r>
              <a:rPr lang="en-US" dirty="0"/>
              <a:t>Has lasted or is expected to last for a continuous period of at least 12 months.</a:t>
            </a:r>
          </a:p>
          <a:p>
            <a:endParaRPr lang="en-US" dirty="0"/>
          </a:p>
        </p:txBody>
      </p:sp>
      <p:sp>
        <p:nvSpPr>
          <p:cNvPr id="3" name="Title 2">
            <a:extLst>
              <a:ext uri="{FF2B5EF4-FFF2-40B4-BE49-F238E27FC236}">
                <a16:creationId xmlns:a16="http://schemas.microsoft.com/office/drawing/2014/main" id="{B69CADBB-D48A-ABC9-BEBD-C67966DF8549}"/>
              </a:ext>
            </a:extLst>
          </p:cNvPr>
          <p:cNvSpPr>
            <a:spLocks noGrp="1"/>
          </p:cNvSpPr>
          <p:nvPr>
            <p:ph type="title"/>
          </p:nvPr>
        </p:nvSpPr>
        <p:spPr/>
        <p:txBody>
          <a:bodyPr/>
          <a:lstStyle/>
          <a:p>
            <a:r>
              <a:rPr lang="en-US" dirty="0"/>
              <a:t>Social Security: Definition of Disability</a:t>
            </a:r>
          </a:p>
        </p:txBody>
      </p:sp>
      <p:sp>
        <p:nvSpPr>
          <p:cNvPr id="4" name="Slide Number Placeholder 3">
            <a:extLst>
              <a:ext uri="{FF2B5EF4-FFF2-40B4-BE49-F238E27FC236}">
                <a16:creationId xmlns:a16="http://schemas.microsoft.com/office/drawing/2014/main" id="{283E1181-5652-DA93-B65E-7FA4F8CB5B4B}"/>
              </a:ext>
            </a:extLst>
          </p:cNvPr>
          <p:cNvSpPr>
            <a:spLocks noGrp="1"/>
          </p:cNvSpPr>
          <p:nvPr>
            <p:ph type="sldNum" sz="quarter" idx="12"/>
          </p:nvPr>
        </p:nvSpPr>
        <p:spPr/>
        <p:txBody>
          <a:bodyPr/>
          <a:lstStyle/>
          <a:p>
            <a:fld id="{9916FA2D-ECFE-4D12-BD8F-B52B38DF1D5A}" type="slidenum">
              <a:rPr lang="en-US" smtClean="0"/>
              <a:pPr/>
              <a:t>2</a:t>
            </a:fld>
            <a:endParaRPr lang="en-US" dirty="0"/>
          </a:p>
        </p:txBody>
      </p:sp>
    </p:spTree>
    <p:extLst>
      <p:ext uri="{BB962C8B-B14F-4D97-AF65-F5344CB8AC3E}">
        <p14:creationId xmlns:p14="http://schemas.microsoft.com/office/powerpoint/2010/main" val="2859558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6E697B-A0A3-CA19-260E-AA1F270A71C2}"/>
              </a:ext>
            </a:extLst>
          </p:cNvPr>
          <p:cNvSpPr>
            <a:spLocks noGrp="1"/>
          </p:cNvSpPr>
          <p:nvPr>
            <p:ph sz="quarter" idx="13"/>
          </p:nvPr>
        </p:nvSpPr>
        <p:spPr/>
        <p:txBody>
          <a:bodyPr/>
          <a:lstStyle/>
          <a:p>
            <a:r>
              <a:rPr lang="en-US" sz="2400" dirty="0">
                <a:latin typeface="Lato Regular" panose="020F0502020204030203" pitchFamily="34" charset="0"/>
                <a:ea typeface="Lato Regular" panose="020F0502020204030203" pitchFamily="34" charset="0"/>
                <a:cs typeface="Lato Regular" panose="020F0502020204030203" pitchFamily="34" charset="0"/>
              </a:rPr>
              <a:t>Federal monthly cash benefit</a:t>
            </a:r>
          </a:p>
          <a:p>
            <a:pPr lvl="1"/>
            <a:r>
              <a:rPr lang="en-US" sz="2400" dirty="0">
                <a:latin typeface="Lato Regular" panose="020F0502020204030203" pitchFamily="34" charset="0"/>
                <a:ea typeface="Lato Regular" panose="020F0502020204030203" pitchFamily="34" charset="0"/>
                <a:cs typeface="Lato Regular" panose="020F0502020204030203" pitchFamily="34" charset="0"/>
              </a:rPr>
              <a:t>Administered by Social Security Administration</a:t>
            </a:r>
          </a:p>
          <a:p>
            <a:pPr lvl="1"/>
            <a:r>
              <a:rPr lang="en-US" sz="2400" dirty="0">
                <a:latin typeface="Lato Regular" panose="020F0502020204030203" pitchFamily="34" charset="0"/>
                <a:ea typeface="Lato Regular" panose="020F0502020204030203" pitchFamily="34" charset="0"/>
                <a:cs typeface="Lato Regular" panose="020F0502020204030203" pitchFamily="34" charset="0"/>
              </a:rPr>
              <a:t>Aged (65+), blind or disabled</a:t>
            </a:r>
          </a:p>
          <a:p>
            <a:pPr lvl="1"/>
            <a:r>
              <a:rPr lang="en-US" sz="2400" dirty="0">
                <a:latin typeface="Lato Regular" panose="020F0502020204030203" pitchFamily="34" charset="0"/>
                <a:ea typeface="Lato Regular" panose="020F0502020204030203" pitchFamily="34" charset="0"/>
                <a:cs typeface="Lato Regular" panose="020F0502020204030203" pitchFamily="34" charset="0"/>
              </a:rPr>
              <a:t>Maximum payment amount (based on living arrangement):</a:t>
            </a:r>
          </a:p>
          <a:p>
            <a:pPr lvl="2"/>
            <a:r>
              <a:rPr lang="en-US" sz="2400" dirty="0">
                <a:latin typeface="Lato Regular" panose="020F0502020204030203" pitchFamily="34" charset="0"/>
                <a:ea typeface="Lato Regular" panose="020F0502020204030203" pitchFamily="34" charset="0"/>
                <a:cs typeface="Lato Regular" panose="020F0502020204030203" pitchFamily="34" charset="0"/>
              </a:rPr>
              <a:t>Independent living: $1081 (alone), $1017 (with others), $685.67 (in household of another)</a:t>
            </a:r>
          </a:p>
          <a:p>
            <a:pPr lvl="2"/>
            <a:r>
              <a:rPr lang="en-US" sz="2400" dirty="0">
                <a:latin typeface="Lato Regular" panose="020F0502020204030203" pitchFamily="34" charset="0"/>
                <a:ea typeface="Lato Regular" panose="020F0502020204030203" pitchFamily="34" charset="0"/>
                <a:cs typeface="Lato Regular" panose="020F0502020204030203" pitchFamily="34" charset="0"/>
              </a:rPr>
              <a:t>(VO) Individualized Residential Alternative (IRA): $</a:t>
            </a:r>
            <a:r>
              <a:rPr lang="en-US" sz="2400" dirty="0"/>
              <a:t>1,429</a:t>
            </a:r>
            <a:r>
              <a:rPr lang="en-US" sz="2400" dirty="0">
                <a:latin typeface="Lato Regular" panose="020F0502020204030203" pitchFamily="34" charset="0"/>
                <a:ea typeface="Lato Regular" panose="020F0502020204030203" pitchFamily="34" charset="0"/>
                <a:cs typeface="Lato Regular" panose="020F0502020204030203" pitchFamily="34" charset="0"/>
              </a:rPr>
              <a:t>/$1,399</a:t>
            </a:r>
          </a:p>
          <a:p>
            <a:pPr lvl="2"/>
            <a:r>
              <a:rPr lang="en-US" sz="2400" dirty="0">
                <a:latin typeface="Lato Regular" panose="020F0502020204030203" pitchFamily="34" charset="0"/>
                <a:ea typeface="Lato Regular" panose="020F0502020204030203" pitchFamily="34" charset="0"/>
                <a:cs typeface="Lato Regular" panose="020F0502020204030203" pitchFamily="34" charset="0"/>
              </a:rPr>
              <a:t>Resource limit:  $2,000</a:t>
            </a:r>
          </a:p>
          <a:p>
            <a:endParaRPr lang="en-US" dirty="0"/>
          </a:p>
        </p:txBody>
      </p:sp>
      <p:sp>
        <p:nvSpPr>
          <p:cNvPr id="3" name="Title 2">
            <a:extLst>
              <a:ext uri="{FF2B5EF4-FFF2-40B4-BE49-F238E27FC236}">
                <a16:creationId xmlns:a16="http://schemas.microsoft.com/office/drawing/2014/main" id="{116357DA-DF20-52DD-5656-BD4D05181A22}"/>
              </a:ext>
            </a:extLst>
          </p:cNvPr>
          <p:cNvSpPr>
            <a:spLocks noGrp="1"/>
          </p:cNvSpPr>
          <p:nvPr>
            <p:ph type="title"/>
          </p:nvPr>
        </p:nvSpPr>
        <p:spPr/>
        <p:txBody>
          <a:bodyPr/>
          <a:lstStyle/>
          <a:p>
            <a:r>
              <a:rPr lang="en-US" dirty="0">
                <a:latin typeface="+mj-lt"/>
              </a:rPr>
              <a:t>Supplemental Security Income (SSI)</a:t>
            </a:r>
          </a:p>
        </p:txBody>
      </p:sp>
      <p:sp>
        <p:nvSpPr>
          <p:cNvPr id="4" name="Slide Number Placeholder 3">
            <a:extLst>
              <a:ext uri="{FF2B5EF4-FFF2-40B4-BE49-F238E27FC236}">
                <a16:creationId xmlns:a16="http://schemas.microsoft.com/office/drawing/2014/main" id="{76B01BEA-612C-AC56-815A-D306F8C12DE8}"/>
              </a:ext>
            </a:extLst>
          </p:cNvPr>
          <p:cNvSpPr>
            <a:spLocks noGrp="1"/>
          </p:cNvSpPr>
          <p:nvPr>
            <p:ph type="sldNum" sz="quarter" idx="12"/>
          </p:nvPr>
        </p:nvSpPr>
        <p:spPr/>
        <p:txBody>
          <a:bodyPr/>
          <a:lstStyle/>
          <a:p>
            <a:fld id="{9916FA2D-ECFE-4D12-BD8F-B52B38DF1D5A}" type="slidenum">
              <a:rPr lang="en-US" smtClean="0"/>
              <a:pPr/>
              <a:t>3</a:t>
            </a:fld>
            <a:endParaRPr lang="en-US" dirty="0"/>
          </a:p>
        </p:txBody>
      </p:sp>
    </p:spTree>
    <p:extLst>
      <p:ext uri="{BB962C8B-B14F-4D97-AF65-F5344CB8AC3E}">
        <p14:creationId xmlns:p14="http://schemas.microsoft.com/office/powerpoint/2010/main" val="1970477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CBC7D08-B46C-E722-09A6-12F57CD77D01}"/>
              </a:ext>
            </a:extLst>
          </p:cNvPr>
          <p:cNvSpPr>
            <a:spLocks noGrp="1"/>
          </p:cNvSpPr>
          <p:nvPr>
            <p:ph sz="quarter" idx="13"/>
          </p:nvPr>
        </p:nvSpPr>
        <p:spPr/>
        <p:txBody>
          <a:bodyPr/>
          <a:lstStyle/>
          <a:p>
            <a:pPr marL="0" indent="0">
              <a:buNone/>
            </a:pPr>
            <a:endParaRPr lang="en-US" sz="2400" dirty="0">
              <a:latin typeface="Regular lato"/>
            </a:endParaRPr>
          </a:p>
          <a:p>
            <a:pPr marL="0" indent="0">
              <a:buNone/>
            </a:pPr>
            <a:r>
              <a:rPr lang="en-US" sz="2400" dirty="0">
                <a:latin typeface="Regular lato"/>
              </a:rPr>
              <a:t>	Other factors affecting SSI initial eligibility</a:t>
            </a:r>
          </a:p>
          <a:p>
            <a:pPr marL="0" indent="0">
              <a:buNone/>
            </a:pPr>
            <a:endParaRPr lang="en-US" sz="2400" dirty="0">
              <a:latin typeface="Regular lato"/>
            </a:endParaRPr>
          </a:p>
          <a:p>
            <a:pPr marL="914400" lvl="1">
              <a:lnSpc>
                <a:spcPct val="100000"/>
              </a:lnSpc>
              <a:spcBef>
                <a:spcPts val="600"/>
              </a:spcBef>
            </a:pPr>
            <a:r>
              <a:rPr lang="en-US" sz="2400" dirty="0">
                <a:latin typeface="Regular lato"/>
              </a:rPr>
              <a:t>Substantial gainful activity (SGA)</a:t>
            </a:r>
          </a:p>
          <a:p>
            <a:pPr lvl="3"/>
            <a:r>
              <a:rPr lang="en-US" sz="2400" dirty="0">
                <a:latin typeface="Regular lato"/>
              </a:rPr>
              <a:t>Monthly gross income limits</a:t>
            </a:r>
          </a:p>
          <a:p>
            <a:pPr lvl="3"/>
            <a:r>
              <a:rPr lang="en-US" sz="2400" dirty="0">
                <a:latin typeface="Regular lato"/>
              </a:rPr>
              <a:t>Non-blind:  $1,690</a:t>
            </a:r>
          </a:p>
          <a:p>
            <a:pPr lvl="3"/>
            <a:r>
              <a:rPr lang="en-US" sz="2400" dirty="0">
                <a:latin typeface="Regular lato"/>
              </a:rPr>
              <a:t>Blind:  $</a:t>
            </a:r>
            <a:r>
              <a:rPr lang="en-US" sz="2400" b="0" i="0" dirty="0">
                <a:effectLst/>
                <a:latin typeface="Regular lato"/>
              </a:rPr>
              <a:t>2,830</a:t>
            </a:r>
            <a:endParaRPr lang="en-US" sz="2400" dirty="0">
              <a:latin typeface="Regular lato"/>
            </a:endParaRPr>
          </a:p>
          <a:p>
            <a:endParaRPr lang="en-US" dirty="0"/>
          </a:p>
        </p:txBody>
      </p:sp>
      <p:sp>
        <p:nvSpPr>
          <p:cNvPr id="3" name="Title 2">
            <a:extLst>
              <a:ext uri="{FF2B5EF4-FFF2-40B4-BE49-F238E27FC236}">
                <a16:creationId xmlns:a16="http://schemas.microsoft.com/office/drawing/2014/main" id="{9284BA94-28B5-1990-2175-B82A30C7BEB5}"/>
              </a:ext>
            </a:extLst>
          </p:cNvPr>
          <p:cNvSpPr>
            <a:spLocks noGrp="1"/>
          </p:cNvSpPr>
          <p:nvPr>
            <p:ph type="title"/>
          </p:nvPr>
        </p:nvSpPr>
        <p:spPr/>
        <p:txBody>
          <a:bodyPr/>
          <a:lstStyle/>
          <a:p>
            <a:r>
              <a:rPr lang="en-US" dirty="0">
                <a:latin typeface="+mj-lt"/>
              </a:rPr>
              <a:t>Supplemental Security Income (SSI)</a:t>
            </a:r>
          </a:p>
        </p:txBody>
      </p:sp>
      <p:sp>
        <p:nvSpPr>
          <p:cNvPr id="4" name="Slide Number Placeholder 3">
            <a:extLst>
              <a:ext uri="{FF2B5EF4-FFF2-40B4-BE49-F238E27FC236}">
                <a16:creationId xmlns:a16="http://schemas.microsoft.com/office/drawing/2014/main" id="{25E51156-325C-A5F1-CB47-1BE9600F1030}"/>
              </a:ext>
            </a:extLst>
          </p:cNvPr>
          <p:cNvSpPr>
            <a:spLocks noGrp="1"/>
          </p:cNvSpPr>
          <p:nvPr>
            <p:ph type="sldNum" sz="quarter" idx="12"/>
          </p:nvPr>
        </p:nvSpPr>
        <p:spPr/>
        <p:txBody>
          <a:bodyPr/>
          <a:lstStyle/>
          <a:p>
            <a:fld id="{9916FA2D-ECFE-4D12-BD8F-B52B38DF1D5A}" type="slidenum">
              <a:rPr lang="en-US" smtClean="0"/>
              <a:pPr/>
              <a:t>4</a:t>
            </a:fld>
            <a:endParaRPr lang="en-US" dirty="0"/>
          </a:p>
        </p:txBody>
      </p:sp>
    </p:spTree>
    <p:extLst>
      <p:ext uri="{BB962C8B-B14F-4D97-AF65-F5344CB8AC3E}">
        <p14:creationId xmlns:p14="http://schemas.microsoft.com/office/powerpoint/2010/main" val="2596481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68E4AB-D514-DEEA-8B52-063CC9CB4C7C}"/>
              </a:ext>
            </a:extLst>
          </p:cNvPr>
          <p:cNvSpPr>
            <a:spLocks noGrp="1"/>
          </p:cNvSpPr>
          <p:nvPr>
            <p:ph sz="quarter" idx="13"/>
          </p:nvPr>
        </p:nvSpPr>
        <p:spPr/>
        <p:txBody>
          <a:bodyPr/>
          <a:lstStyle/>
          <a:p>
            <a:r>
              <a:rPr lang="en-US" sz="2400" dirty="0"/>
              <a:t>Make appointment with SSA</a:t>
            </a:r>
          </a:p>
          <a:p>
            <a:pPr lvl="1"/>
            <a:r>
              <a:rPr lang="en-US" sz="2400" dirty="0"/>
              <a:t>By phone or </a:t>
            </a:r>
            <a:r>
              <a:rPr lang="en-US" dirty="0"/>
              <a:t>online</a:t>
            </a:r>
            <a:endParaRPr lang="en-US" sz="2400" dirty="0"/>
          </a:p>
          <a:p>
            <a:pPr lvl="1"/>
            <a:r>
              <a:rPr lang="en-US" sz="2400" dirty="0"/>
              <a:t>SSA will send application form</a:t>
            </a:r>
          </a:p>
          <a:p>
            <a:r>
              <a:rPr lang="en-US" sz="2400" dirty="0"/>
              <a:t>Protect the filing date</a:t>
            </a:r>
          </a:p>
          <a:p>
            <a:pPr lvl="1"/>
            <a:r>
              <a:rPr lang="en-US" sz="2400" dirty="0"/>
              <a:t>Benefits payable beginning the first of the month following filing date</a:t>
            </a:r>
          </a:p>
          <a:p>
            <a:r>
              <a:rPr lang="en-US" sz="2400" dirty="0"/>
              <a:t>Representative payee (RP)</a:t>
            </a:r>
          </a:p>
          <a:p>
            <a:pPr lvl="1"/>
            <a:r>
              <a:rPr lang="en-US" sz="2400" dirty="0"/>
              <a:t>Under 18 or not capable of managing benefits</a:t>
            </a:r>
          </a:p>
          <a:p>
            <a:pPr lvl="1"/>
            <a:r>
              <a:rPr lang="en-US" sz="2400" dirty="0"/>
              <a:t>Request to be appointed should be included with application</a:t>
            </a:r>
          </a:p>
          <a:p>
            <a:r>
              <a:rPr lang="en-US" sz="2400" dirty="0"/>
              <a:t>DO NOT wait for SSI to be approved – apply for Medicaid separately!</a:t>
            </a:r>
          </a:p>
          <a:p>
            <a:endParaRPr lang="en-US" dirty="0"/>
          </a:p>
        </p:txBody>
      </p:sp>
      <p:sp>
        <p:nvSpPr>
          <p:cNvPr id="3" name="Title 2">
            <a:extLst>
              <a:ext uri="{FF2B5EF4-FFF2-40B4-BE49-F238E27FC236}">
                <a16:creationId xmlns:a16="http://schemas.microsoft.com/office/drawing/2014/main" id="{091C3A1A-98B1-7E74-1218-37E6B666C8DE}"/>
              </a:ext>
            </a:extLst>
          </p:cNvPr>
          <p:cNvSpPr>
            <a:spLocks noGrp="1"/>
          </p:cNvSpPr>
          <p:nvPr>
            <p:ph type="title"/>
          </p:nvPr>
        </p:nvSpPr>
        <p:spPr/>
        <p:txBody>
          <a:bodyPr/>
          <a:lstStyle/>
          <a:p>
            <a:r>
              <a:rPr lang="en-US" dirty="0">
                <a:latin typeface="+mj-lt"/>
              </a:rPr>
              <a:t>Applying for SSI</a:t>
            </a:r>
          </a:p>
        </p:txBody>
      </p:sp>
      <p:sp>
        <p:nvSpPr>
          <p:cNvPr id="4" name="Slide Number Placeholder 3">
            <a:extLst>
              <a:ext uri="{FF2B5EF4-FFF2-40B4-BE49-F238E27FC236}">
                <a16:creationId xmlns:a16="http://schemas.microsoft.com/office/drawing/2014/main" id="{13C52047-86FA-B3CA-A0E4-3BD0B876CD85}"/>
              </a:ext>
            </a:extLst>
          </p:cNvPr>
          <p:cNvSpPr>
            <a:spLocks noGrp="1"/>
          </p:cNvSpPr>
          <p:nvPr>
            <p:ph type="sldNum" sz="quarter" idx="12"/>
          </p:nvPr>
        </p:nvSpPr>
        <p:spPr/>
        <p:txBody>
          <a:bodyPr/>
          <a:lstStyle/>
          <a:p>
            <a:fld id="{9916FA2D-ECFE-4D12-BD8F-B52B38DF1D5A}" type="slidenum">
              <a:rPr lang="en-US" smtClean="0"/>
              <a:pPr/>
              <a:t>5</a:t>
            </a:fld>
            <a:endParaRPr lang="en-US" dirty="0"/>
          </a:p>
        </p:txBody>
      </p:sp>
    </p:spTree>
    <p:extLst>
      <p:ext uri="{BB962C8B-B14F-4D97-AF65-F5344CB8AC3E}">
        <p14:creationId xmlns:p14="http://schemas.microsoft.com/office/powerpoint/2010/main" val="318327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C06295-AD22-3778-1A98-5C86034B0427}"/>
              </a:ext>
            </a:extLst>
          </p:cNvPr>
          <p:cNvSpPr>
            <a:spLocks noGrp="1"/>
          </p:cNvSpPr>
          <p:nvPr>
            <p:ph sz="quarter" idx="13"/>
          </p:nvPr>
        </p:nvSpPr>
        <p:spPr/>
        <p:txBody>
          <a:bodyPr/>
          <a:lstStyle/>
          <a:p>
            <a:r>
              <a:rPr lang="en-US" sz="2400" dirty="0">
                <a:latin typeface="Regular lato"/>
              </a:rPr>
              <a:t>Federal insurance program</a:t>
            </a:r>
          </a:p>
          <a:p>
            <a:pPr lvl="1"/>
            <a:r>
              <a:rPr lang="en-US" sz="2400" dirty="0">
                <a:latin typeface="Regular lato"/>
              </a:rPr>
              <a:t>Retirement</a:t>
            </a:r>
          </a:p>
          <a:p>
            <a:pPr lvl="1"/>
            <a:r>
              <a:rPr lang="en-US" sz="2400" dirty="0">
                <a:latin typeface="Regular lato"/>
              </a:rPr>
              <a:t>Survivors</a:t>
            </a:r>
          </a:p>
          <a:p>
            <a:pPr lvl="1"/>
            <a:r>
              <a:rPr lang="en-US" sz="2400" dirty="0">
                <a:latin typeface="Regular lato"/>
              </a:rPr>
              <a:t>Disability (SSDI)</a:t>
            </a:r>
          </a:p>
          <a:p>
            <a:pPr lvl="2"/>
            <a:r>
              <a:rPr lang="en-US" sz="2400" dirty="0">
                <a:latin typeface="Regular lato"/>
              </a:rPr>
              <a:t>Disabled Adult Child (DAC) benefit</a:t>
            </a:r>
          </a:p>
          <a:p>
            <a:r>
              <a:rPr lang="en-US" sz="2400" dirty="0">
                <a:latin typeface="Regular lato"/>
              </a:rPr>
              <a:t>Not needs-based</a:t>
            </a:r>
          </a:p>
          <a:p>
            <a:r>
              <a:rPr lang="en-US" sz="2400" dirty="0">
                <a:latin typeface="Regular lato"/>
              </a:rPr>
              <a:t>Based on work credits earned</a:t>
            </a:r>
          </a:p>
          <a:p>
            <a:pPr lvl="1"/>
            <a:r>
              <a:rPr lang="en-US" sz="2400" dirty="0">
                <a:latin typeface="Regular lato"/>
              </a:rPr>
              <a:t>By person themselves</a:t>
            </a:r>
          </a:p>
          <a:p>
            <a:pPr lvl="1"/>
            <a:r>
              <a:rPr lang="en-US" sz="2400" dirty="0">
                <a:latin typeface="Regular lato"/>
              </a:rPr>
              <a:t>By parent(s)</a:t>
            </a:r>
          </a:p>
          <a:p>
            <a:pPr lvl="1"/>
            <a:r>
              <a:rPr lang="en-US" sz="2400" dirty="0">
                <a:latin typeface="Regular lato"/>
              </a:rPr>
              <a:t>By spouse</a:t>
            </a:r>
          </a:p>
          <a:p>
            <a:endParaRPr lang="en-US" dirty="0"/>
          </a:p>
        </p:txBody>
      </p:sp>
      <p:sp>
        <p:nvSpPr>
          <p:cNvPr id="3" name="Title 2">
            <a:extLst>
              <a:ext uri="{FF2B5EF4-FFF2-40B4-BE49-F238E27FC236}">
                <a16:creationId xmlns:a16="http://schemas.microsoft.com/office/drawing/2014/main" id="{B938517D-3498-B3F5-DC57-2113B5E1947A}"/>
              </a:ext>
            </a:extLst>
          </p:cNvPr>
          <p:cNvSpPr>
            <a:spLocks noGrp="1"/>
          </p:cNvSpPr>
          <p:nvPr>
            <p:ph type="title"/>
          </p:nvPr>
        </p:nvSpPr>
        <p:spPr/>
        <p:txBody>
          <a:bodyPr/>
          <a:lstStyle/>
          <a:p>
            <a:r>
              <a:rPr lang="en-US" dirty="0">
                <a:latin typeface="+mj-lt"/>
              </a:rPr>
              <a:t>Social Security Benefits</a:t>
            </a:r>
          </a:p>
        </p:txBody>
      </p:sp>
      <p:sp>
        <p:nvSpPr>
          <p:cNvPr id="4" name="Slide Number Placeholder 3">
            <a:extLst>
              <a:ext uri="{FF2B5EF4-FFF2-40B4-BE49-F238E27FC236}">
                <a16:creationId xmlns:a16="http://schemas.microsoft.com/office/drawing/2014/main" id="{934EE6F1-90C4-BED5-86DD-C9D190B90F64}"/>
              </a:ext>
            </a:extLst>
          </p:cNvPr>
          <p:cNvSpPr>
            <a:spLocks noGrp="1"/>
          </p:cNvSpPr>
          <p:nvPr>
            <p:ph type="sldNum" sz="quarter" idx="12"/>
          </p:nvPr>
        </p:nvSpPr>
        <p:spPr/>
        <p:txBody>
          <a:bodyPr/>
          <a:lstStyle/>
          <a:p>
            <a:fld id="{9916FA2D-ECFE-4D12-BD8F-B52B38DF1D5A}" type="slidenum">
              <a:rPr lang="en-US" smtClean="0"/>
              <a:pPr/>
              <a:t>6</a:t>
            </a:fld>
            <a:endParaRPr lang="en-US" dirty="0"/>
          </a:p>
        </p:txBody>
      </p:sp>
    </p:spTree>
    <p:extLst>
      <p:ext uri="{BB962C8B-B14F-4D97-AF65-F5344CB8AC3E}">
        <p14:creationId xmlns:p14="http://schemas.microsoft.com/office/powerpoint/2010/main" val="1623605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CBC7D08-B46C-E722-09A6-12F57CD77D01}"/>
              </a:ext>
            </a:extLst>
          </p:cNvPr>
          <p:cNvSpPr>
            <a:spLocks noGrp="1"/>
          </p:cNvSpPr>
          <p:nvPr>
            <p:ph sz="quarter" idx="13"/>
          </p:nvPr>
        </p:nvSpPr>
        <p:spPr/>
        <p:txBody>
          <a:bodyPr/>
          <a:lstStyle/>
          <a:p>
            <a:endParaRPr lang="en-US" sz="2400" dirty="0"/>
          </a:p>
          <a:p>
            <a:r>
              <a:rPr lang="en-US" sz="2400" dirty="0"/>
              <a:t>Factors affecting continuing Social Security eligibility</a:t>
            </a:r>
          </a:p>
          <a:p>
            <a:pPr lvl="1"/>
            <a:endParaRPr lang="en-US" sz="2400" dirty="0"/>
          </a:p>
          <a:p>
            <a:pPr lvl="1"/>
            <a:r>
              <a:rPr lang="en-US" sz="2400" dirty="0"/>
              <a:t>Substantial gainful activity (SGA)</a:t>
            </a:r>
          </a:p>
          <a:p>
            <a:pPr lvl="3"/>
            <a:r>
              <a:rPr lang="en-US" sz="2400" dirty="0"/>
              <a:t>Non-blind:  $1,690</a:t>
            </a:r>
          </a:p>
          <a:p>
            <a:pPr lvl="3"/>
            <a:r>
              <a:rPr lang="en-US" sz="2400" dirty="0"/>
              <a:t>Blind:  $</a:t>
            </a:r>
            <a:r>
              <a:rPr lang="en-US" sz="2400" b="0" i="0" dirty="0">
                <a:effectLst/>
              </a:rPr>
              <a:t>2,830</a:t>
            </a:r>
            <a:endParaRPr lang="en-US" sz="2400" dirty="0"/>
          </a:p>
          <a:p>
            <a:endParaRPr lang="en-US" dirty="0"/>
          </a:p>
        </p:txBody>
      </p:sp>
      <p:sp>
        <p:nvSpPr>
          <p:cNvPr id="3" name="Title 2">
            <a:extLst>
              <a:ext uri="{FF2B5EF4-FFF2-40B4-BE49-F238E27FC236}">
                <a16:creationId xmlns:a16="http://schemas.microsoft.com/office/drawing/2014/main" id="{9284BA94-28B5-1990-2175-B82A30C7BEB5}"/>
              </a:ext>
            </a:extLst>
          </p:cNvPr>
          <p:cNvSpPr>
            <a:spLocks noGrp="1"/>
          </p:cNvSpPr>
          <p:nvPr>
            <p:ph type="title"/>
          </p:nvPr>
        </p:nvSpPr>
        <p:spPr/>
        <p:txBody>
          <a:bodyPr/>
          <a:lstStyle/>
          <a:p>
            <a:r>
              <a:rPr lang="en-US" dirty="0"/>
              <a:t>Social Security Benefits</a:t>
            </a:r>
          </a:p>
        </p:txBody>
      </p:sp>
      <p:sp>
        <p:nvSpPr>
          <p:cNvPr id="4" name="Slide Number Placeholder 3">
            <a:extLst>
              <a:ext uri="{FF2B5EF4-FFF2-40B4-BE49-F238E27FC236}">
                <a16:creationId xmlns:a16="http://schemas.microsoft.com/office/drawing/2014/main" id="{25E51156-325C-A5F1-CB47-1BE9600F1030}"/>
              </a:ext>
            </a:extLst>
          </p:cNvPr>
          <p:cNvSpPr>
            <a:spLocks noGrp="1"/>
          </p:cNvSpPr>
          <p:nvPr>
            <p:ph type="sldNum" sz="quarter" idx="12"/>
          </p:nvPr>
        </p:nvSpPr>
        <p:spPr/>
        <p:txBody>
          <a:bodyPr/>
          <a:lstStyle/>
          <a:p>
            <a:fld id="{9916FA2D-ECFE-4D12-BD8F-B52B38DF1D5A}" type="slidenum">
              <a:rPr lang="en-US" smtClean="0"/>
              <a:pPr/>
              <a:t>7</a:t>
            </a:fld>
            <a:endParaRPr lang="en-US" dirty="0"/>
          </a:p>
        </p:txBody>
      </p:sp>
    </p:spTree>
    <p:extLst>
      <p:ext uri="{BB962C8B-B14F-4D97-AF65-F5344CB8AC3E}">
        <p14:creationId xmlns:p14="http://schemas.microsoft.com/office/powerpoint/2010/main" val="1440909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B055F0-250F-51D4-9119-A0500B11D0D4}"/>
              </a:ext>
            </a:extLst>
          </p:cNvPr>
          <p:cNvSpPr>
            <a:spLocks noGrp="1"/>
          </p:cNvSpPr>
          <p:nvPr>
            <p:ph sz="quarter" idx="13"/>
          </p:nvPr>
        </p:nvSpPr>
        <p:spPr/>
        <p:txBody>
          <a:bodyPr/>
          <a:lstStyle/>
          <a:p>
            <a:pPr marL="0" indent="0">
              <a:buNone/>
            </a:pPr>
            <a:endParaRPr lang="en-US" sz="2400" dirty="0">
              <a:latin typeface="Lato Regular"/>
            </a:endParaRPr>
          </a:p>
          <a:p>
            <a:pPr marL="342900" indent="-342900">
              <a:lnSpc>
                <a:spcPct val="100000"/>
              </a:lnSpc>
              <a:spcBef>
                <a:spcPts val="600"/>
              </a:spcBef>
              <a:buFont typeface="Arial" panose="020B0604020202020204" pitchFamily="34" charset="0"/>
              <a:buChar char="•"/>
            </a:pPr>
            <a:r>
              <a:rPr lang="en-US" sz="2400" dirty="0">
                <a:latin typeface="Lato Regular"/>
              </a:rPr>
              <a:t>Health insurance program</a:t>
            </a:r>
          </a:p>
          <a:p>
            <a:pPr marL="800100" lvl="1" indent="-342900">
              <a:lnSpc>
                <a:spcPct val="100000"/>
              </a:lnSpc>
              <a:spcBef>
                <a:spcPts val="600"/>
              </a:spcBef>
              <a:buFont typeface="Arial" panose="020B0604020202020204" pitchFamily="34" charset="0"/>
              <a:buChar char="•"/>
            </a:pPr>
            <a:r>
              <a:rPr lang="en-US" sz="2400" dirty="0">
                <a:latin typeface="Lato Regular"/>
              </a:rPr>
              <a:t>Pays for medical and OPWDD services</a:t>
            </a:r>
          </a:p>
          <a:p>
            <a:pPr marL="800100" lvl="1" indent="-342900">
              <a:lnSpc>
                <a:spcPct val="100000"/>
              </a:lnSpc>
              <a:spcBef>
                <a:spcPts val="600"/>
              </a:spcBef>
              <a:buFont typeface="Arial" panose="020B0604020202020204" pitchFamily="34" charset="0"/>
              <a:buChar char="•"/>
            </a:pPr>
            <a:r>
              <a:rPr lang="en-US" sz="2400" dirty="0">
                <a:latin typeface="Lato Regular"/>
              </a:rPr>
              <a:t>Income and resource limits</a:t>
            </a:r>
          </a:p>
          <a:p>
            <a:pPr marL="1257300" lvl="2" indent="-342900">
              <a:lnSpc>
                <a:spcPct val="100000"/>
              </a:lnSpc>
              <a:spcBef>
                <a:spcPts val="600"/>
              </a:spcBef>
              <a:buFont typeface="Arial" panose="020B0604020202020204" pitchFamily="34" charset="0"/>
              <a:buChar char="•"/>
            </a:pPr>
            <a:r>
              <a:rPr lang="en-US" sz="2400" dirty="0">
                <a:latin typeface="Lato Regular"/>
              </a:rPr>
              <a:t>Not all income “counts”</a:t>
            </a:r>
          </a:p>
          <a:p>
            <a:pPr marL="1257300" lvl="2" indent="-342900">
              <a:lnSpc>
                <a:spcPct val="100000"/>
              </a:lnSpc>
              <a:spcBef>
                <a:spcPts val="600"/>
              </a:spcBef>
              <a:buFont typeface="Arial" panose="020B0604020202020204" pitchFamily="34" charset="0"/>
              <a:buChar char="•"/>
            </a:pPr>
            <a:r>
              <a:rPr lang="en-US" sz="2400" dirty="0">
                <a:latin typeface="Lato Regular"/>
              </a:rPr>
              <a:t>Spenddowns</a:t>
            </a:r>
          </a:p>
          <a:p>
            <a:pPr marL="1257300" lvl="2" indent="-342900">
              <a:lnSpc>
                <a:spcPct val="100000"/>
              </a:lnSpc>
              <a:spcBef>
                <a:spcPts val="600"/>
              </a:spcBef>
            </a:pPr>
            <a:r>
              <a:rPr lang="en-US" sz="2400" dirty="0">
                <a:latin typeface="Lato Regular"/>
              </a:rPr>
              <a:t>MBI-WPD</a:t>
            </a:r>
          </a:p>
          <a:p>
            <a:pPr marL="800100" lvl="1" indent="-342900">
              <a:lnSpc>
                <a:spcPct val="100000"/>
              </a:lnSpc>
              <a:spcBef>
                <a:spcPts val="600"/>
              </a:spcBef>
              <a:buFont typeface="Arial" panose="020B0604020202020204" pitchFamily="34" charset="0"/>
              <a:buChar char="•"/>
            </a:pPr>
            <a:r>
              <a:rPr lang="en-US" sz="2400" dirty="0">
                <a:latin typeface="Lato Regular"/>
              </a:rPr>
              <a:t>Coverage automatic for SSI recipients</a:t>
            </a:r>
          </a:p>
          <a:p>
            <a:endParaRPr lang="en-US" dirty="0"/>
          </a:p>
        </p:txBody>
      </p:sp>
      <p:sp>
        <p:nvSpPr>
          <p:cNvPr id="3" name="Title 2">
            <a:extLst>
              <a:ext uri="{FF2B5EF4-FFF2-40B4-BE49-F238E27FC236}">
                <a16:creationId xmlns:a16="http://schemas.microsoft.com/office/drawing/2014/main" id="{11513811-4B78-A01D-969F-8F29372A4FFC}"/>
              </a:ext>
            </a:extLst>
          </p:cNvPr>
          <p:cNvSpPr>
            <a:spLocks noGrp="1"/>
          </p:cNvSpPr>
          <p:nvPr>
            <p:ph type="title"/>
          </p:nvPr>
        </p:nvSpPr>
        <p:spPr/>
        <p:txBody>
          <a:bodyPr/>
          <a:lstStyle/>
          <a:p>
            <a:r>
              <a:rPr lang="en-US" dirty="0"/>
              <a:t>			Medicaid</a:t>
            </a:r>
          </a:p>
        </p:txBody>
      </p:sp>
      <p:sp>
        <p:nvSpPr>
          <p:cNvPr id="4" name="Slide Number Placeholder 3">
            <a:extLst>
              <a:ext uri="{FF2B5EF4-FFF2-40B4-BE49-F238E27FC236}">
                <a16:creationId xmlns:a16="http://schemas.microsoft.com/office/drawing/2014/main" id="{2DEEE26F-0CB1-E878-873C-241A0E315670}"/>
              </a:ext>
            </a:extLst>
          </p:cNvPr>
          <p:cNvSpPr>
            <a:spLocks noGrp="1"/>
          </p:cNvSpPr>
          <p:nvPr>
            <p:ph type="sldNum" sz="quarter" idx="12"/>
          </p:nvPr>
        </p:nvSpPr>
        <p:spPr/>
        <p:txBody>
          <a:bodyPr/>
          <a:lstStyle/>
          <a:p>
            <a:fld id="{9916FA2D-ECFE-4D12-BD8F-B52B38DF1D5A}" type="slidenum">
              <a:rPr lang="en-US" smtClean="0"/>
              <a:pPr/>
              <a:t>8</a:t>
            </a:fld>
            <a:endParaRPr lang="en-US" dirty="0"/>
          </a:p>
        </p:txBody>
      </p:sp>
    </p:spTree>
    <p:extLst>
      <p:ext uri="{BB962C8B-B14F-4D97-AF65-F5344CB8AC3E}">
        <p14:creationId xmlns:p14="http://schemas.microsoft.com/office/powerpoint/2010/main" val="4031570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6EA2B33-1661-EDCC-A84C-27C417452426}"/>
              </a:ext>
            </a:extLst>
          </p:cNvPr>
          <p:cNvSpPr>
            <a:spLocks noGrp="1"/>
          </p:cNvSpPr>
          <p:nvPr>
            <p:ph type="sldNum" sz="quarter" idx="12"/>
          </p:nvPr>
        </p:nvSpPr>
        <p:spPr/>
        <p:txBody>
          <a:bodyPr/>
          <a:lstStyle/>
          <a:p>
            <a:fld id="{9916FA2D-ECFE-4D12-BD8F-B52B38DF1D5A}" type="slidenum">
              <a:rPr lang="en-US" smtClean="0"/>
              <a:pPr/>
              <a:t>9</a:t>
            </a:fld>
            <a:endParaRPr lang="en-US" dirty="0"/>
          </a:p>
        </p:txBody>
      </p:sp>
      <p:sp>
        <p:nvSpPr>
          <p:cNvPr id="5" name="Title 8">
            <a:extLst>
              <a:ext uri="{FF2B5EF4-FFF2-40B4-BE49-F238E27FC236}">
                <a16:creationId xmlns:a16="http://schemas.microsoft.com/office/drawing/2014/main" id="{52048DCC-B60F-125F-537B-B975FFAFCEBB}"/>
              </a:ext>
            </a:extLst>
          </p:cNvPr>
          <p:cNvSpPr>
            <a:spLocks noGrp="1"/>
          </p:cNvSpPr>
          <p:nvPr>
            <p:ph type="title"/>
          </p:nvPr>
        </p:nvSpPr>
        <p:spPr>
          <a:xfrm>
            <a:off x="2151063" y="487363"/>
            <a:ext cx="8739187" cy="787400"/>
          </a:xfrm>
        </p:spPr>
        <p:txBody>
          <a:bodyPr/>
          <a:lstStyle/>
          <a:p>
            <a:r>
              <a:rPr lang="en-US" dirty="0"/>
              <a:t>Same Coverage – Different Eligibility Rules</a:t>
            </a:r>
          </a:p>
        </p:txBody>
      </p:sp>
      <p:pic>
        <p:nvPicPr>
          <p:cNvPr id="6" name="Content Placeholder 5">
            <a:extLst>
              <a:ext uri="{FF2B5EF4-FFF2-40B4-BE49-F238E27FC236}">
                <a16:creationId xmlns:a16="http://schemas.microsoft.com/office/drawing/2014/main" id="{B66DFF0B-9BC7-5DC3-B28E-633D1365725D}"/>
              </a:ext>
            </a:extLst>
          </p:cNvPr>
          <p:cNvPicPr>
            <a:picLocks noGrp="1" noChangeAspect="1"/>
          </p:cNvPicPr>
          <p:nvPr>
            <p:ph sz="quarter" idx="13"/>
          </p:nvPr>
        </p:nvPicPr>
        <p:blipFill>
          <a:blip r:embed="rId2">
            <a:alphaModFix/>
            <a:biLevel thresh="50000"/>
          </a:blip>
          <a:srcRect l="6978" t="3888" r="6978" b="3888"/>
          <a:stretch>
            <a:fillRect/>
          </a:stretch>
        </p:blipFill>
        <p:spPr>
          <a:xfrm>
            <a:off x="2682872" y="1579563"/>
            <a:ext cx="6873880" cy="4911725"/>
          </a:xfrm>
          <a:prstGeom prst="rect">
            <a:avLst/>
          </a:prstGeom>
          <a:noFill/>
        </p:spPr>
      </p:pic>
    </p:spTree>
    <p:extLst>
      <p:ext uri="{BB962C8B-B14F-4D97-AF65-F5344CB8AC3E}">
        <p14:creationId xmlns:p14="http://schemas.microsoft.com/office/powerpoint/2010/main" val="1600840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D0EE67-1286-B18B-6B88-95C99D5E84C1}"/>
              </a:ext>
            </a:extLst>
          </p:cNvPr>
          <p:cNvSpPr>
            <a:spLocks noGrp="1"/>
          </p:cNvSpPr>
          <p:nvPr>
            <p:ph sz="quarter" idx="13"/>
          </p:nvPr>
        </p:nvSpPr>
        <p:spPr/>
        <p:txBody>
          <a:bodyPr>
            <a:normAutofit fontScale="92500" lnSpcReduction="10000"/>
          </a:bodyPr>
          <a:lstStyle/>
          <a:p>
            <a:r>
              <a:rPr lang="en-US" sz="2600" b="1" dirty="0"/>
              <a:t>Medicaid through DSS/HRA</a:t>
            </a:r>
          </a:p>
          <a:p>
            <a:pPr lvl="1"/>
            <a:r>
              <a:rPr lang="en-US" sz="1700" dirty="0"/>
              <a:t>Most people getting OPWDD services have Medicaid from DSS/HRA (local departments of social services/county Medicaid offices)</a:t>
            </a:r>
          </a:p>
          <a:p>
            <a:pPr lvl="1"/>
            <a:r>
              <a:rPr lang="en-US" sz="1700" dirty="0"/>
              <a:t>Can access Aged, Blind or Disabled benefits</a:t>
            </a:r>
          </a:p>
          <a:p>
            <a:pPr lvl="2"/>
            <a:r>
              <a:rPr lang="en-US" sz="1700" dirty="0"/>
              <a:t>Requires disability determination by NYS Medicaid or Social Security Administration (SSA)</a:t>
            </a:r>
          </a:p>
          <a:p>
            <a:pPr lvl="2"/>
            <a:r>
              <a:rPr lang="en-US" sz="1700" dirty="0"/>
              <a:t>Some income does not count toward Medicaid eligibility</a:t>
            </a:r>
          </a:p>
          <a:p>
            <a:pPr lvl="2"/>
            <a:r>
              <a:rPr lang="en-US" sz="1700" dirty="0"/>
              <a:t>Special programs may help people keep Medicaid even with higher incomes</a:t>
            </a:r>
          </a:p>
          <a:p>
            <a:pPr lvl="3"/>
            <a:r>
              <a:rPr lang="en-US" sz="1700" dirty="0"/>
              <a:t>Excess Income (spenddowns)</a:t>
            </a:r>
          </a:p>
          <a:p>
            <a:pPr lvl="3"/>
            <a:r>
              <a:rPr lang="en-US" sz="1700" dirty="0"/>
              <a:t>Disabled Adult Child (DAC)</a:t>
            </a:r>
          </a:p>
          <a:p>
            <a:pPr lvl="3"/>
            <a:r>
              <a:rPr lang="en-US" sz="1700" dirty="0"/>
              <a:t>Medicaid Buy-In for Working People with Disabilities (MBI-WPD)</a:t>
            </a:r>
          </a:p>
          <a:p>
            <a:pPr lvl="3"/>
            <a:r>
              <a:rPr lang="en-US" sz="1700" dirty="0"/>
              <a:t>And more…</a:t>
            </a:r>
          </a:p>
          <a:p>
            <a:pPr marL="114300" indent="0">
              <a:buNone/>
            </a:pPr>
            <a:endParaRPr lang="en-US" b="1" dirty="0"/>
          </a:p>
          <a:p>
            <a:r>
              <a:rPr lang="en-US" sz="2600" b="1" dirty="0"/>
              <a:t>Medicaid through </a:t>
            </a:r>
            <a:r>
              <a:rPr lang="en-US" sz="2600" b="1" dirty="0" err="1"/>
              <a:t>NYSoH</a:t>
            </a:r>
            <a:r>
              <a:rPr lang="en-US" sz="2600" b="1" dirty="0"/>
              <a:t> (Affordable Care Act)</a:t>
            </a:r>
          </a:p>
          <a:p>
            <a:pPr lvl="1"/>
            <a:r>
              <a:rPr lang="en-US" sz="1600" dirty="0"/>
              <a:t>Expanded Medicaid to cover more people – different eligibility rules based on IRS tax returns</a:t>
            </a:r>
          </a:p>
          <a:p>
            <a:pPr lvl="2"/>
            <a:r>
              <a:rPr lang="en-US" sz="1600" dirty="0"/>
              <a:t>Modified Adjusted Gross Income (MAGI)</a:t>
            </a:r>
          </a:p>
          <a:p>
            <a:pPr lvl="2"/>
            <a:r>
              <a:rPr lang="en-US" sz="1600" dirty="0"/>
              <a:t>Intended for non-disabled people and people not seeking HCBS Waiver services</a:t>
            </a:r>
          </a:p>
          <a:p>
            <a:pPr lvl="1"/>
            <a:r>
              <a:rPr lang="en-US" sz="1600" b="1" i="1" dirty="0"/>
              <a:t>Medicaid Expansion Group </a:t>
            </a:r>
            <a:r>
              <a:rPr lang="en-US" sz="1600" i="1" dirty="0"/>
              <a:t>– the group that Medicaid changes will affect most directly</a:t>
            </a:r>
          </a:p>
          <a:p>
            <a:endParaRPr lang="en-US" dirty="0"/>
          </a:p>
        </p:txBody>
      </p:sp>
      <p:sp>
        <p:nvSpPr>
          <p:cNvPr id="3" name="Title 2">
            <a:extLst>
              <a:ext uri="{FF2B5EF4-FFF2-40B4-BE49-F238E27FC236}">
                <a16:creationId xmlns:a16="http://schemas.microsoft.com/office/drawing/2014/main" id="{09C901F4-B957-5DA0-6191-0256B601EC43}"/>
              </a:ext>
            </a:extLst>
          </p:cNvPr>
          <p:cNvSpPr>
            <a:spLocks noGrp="1"/>
          </p:cNvSpPr>
          <p:nvPr>
            <p:ph type="title"/>
          </p:nvPr>
        </p:nvSpPr>
        <p:spPr/>
        <p:txBody>
          <a:bodyPr/>
          <a:lstStyle/>
          <a:p>
            <a:r>
              <a:rPr lang="en-US" dirty="0"/>
              <a:t>Differences Between DSS/HRA and </a:t>
            </a:r>
            <a:r>
              <a:rPr lang="en-US" dirty="0" err="1"/>
              <a:t>NYSoH</a:t>
            </a:r>
            <a:endParaRPr lang="en-US" dirty="0"/>
          </a:p>
        </p:txBody>
      </p:sp>
      <p:sp>
        <p:nvSpPr>
          <p:cNvPr id="4" name="Slide Number Placeholder 3">
            <a:extLst>
              <a:ext uri="{FF2B5EF4-FFF2-40B4-BE49-F238E27FC236}">
                <a16:creationId xmlns:a16="http://schemas.microsoft.com/office/drawing/2014/main" id="{04556DF2-EA21-43BF-1AE1-1920518C3A5B}"/>
              </a:ext>
            </a:extLst>
          </p:cNvPr>
          <p:cNvSpPr>
            <a:spLocks noGrp="1"/>
          </p:cNvSpPr>
          <p:nvPr>
            <p:ph type="sldNum" sz="quarter" idx="12"/>
          </p:nvPr>
        </p:nvSpPr>
        <p:spPr/>
        <p:txBody>
          <a:bodyPr/>
          <a:lstStyle/>
          <a:p>
            <a:fld id="{9916FA2D-ECFE-4D12-BD8F-B52B38DF1D5A}" type="slidenum">
              <a:rPr lang="en-US" smtClean="0"/>
              <a:pPr/>
              <a:t>10</a:t>
            </a:fld>
            <a:endParaRPr lang="en-US" dirty="0"/>
          </a:p>
        </p:txBody>
      </p:sp>
    </p:spTree>
    <p:extLst>
      <p:ext uri="{BB962C8B-B14F-4D97-AF65-F5344CB8AC3E}">
        <p14:creationId xmlns:p14="http://schemas.microsoft.com/office/powerpoint/2010/main" val="3321395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FBBA04-926A-D8FB-F1C8-2FAB7C2BC04B}"/>
              </a:ext>
            </a:extLst>
          </p:cNvPr>
          <p:cNvSpPr>
            <a:spLocks noGrp="1"/>
          </p:cNvSpPr>
          <p:nvPr>
            <p:ph sz="quarter" idx="13"/>
          </p:nvPr>
        </p:nvSpPr>
        <p:spPr/>
        <p:txBody>
          <a:bodyPr>
            <a:normAutofit fontScale="70000" lnSpcReduction="20000"/>
          </a:bodyPr>
          <a:lstStyle/>
          <a:p>
            <a:r>
              <a:rPr lang="en-US" b="1" dirty="0"/>
              <a:t>No special budgeting available on </a:t>
            </a:r>
            <a:r>
              <a:rPr lang="en-US" b="1" dirty="0" err="1"/>
              <a:t>NYSoH</a:t>
            </a:r>
            <a:endParaRPr lang="en-US" b="1" dirty="0"/>
          </a:p>
          <a:p>
            <a:pPr lvl="1"/>
            <a:r>
              <a:rPr lang="en-US" dirty="0"/>
              <a:t>If someone has more income than the MAGI limit, they lose Medicaid coverage</a:t>
            </a:r>
          </a:p>
          <a:p>
            <a:pPr lvl="2"/>
            <a:r>
              <a:rPr lang="en-US" dirty="0"/>
              <a:t>If income is over the MAGI limit, offers a subsidized health insurance plan</a:t>
            </a:r>
          </a:p>
          <a:p>
            <a:pPr lvl="2"/>
            <a:r>
              <a:rPr lang="en-US" dirty="0"/>
              <a:t>If under 18 and parents’ income is over the MAGI limit, enrolls child in Child Health Plus</a:t>
            </a:r>
          </a:p>
          <a:p>
            <a:pPr lvl="1"/>
            <a:r>
              <a:rPr lang="en-US" b="1" i="1" dirty="0">
                <a:highlight>
                  <a:srgbClr val="FFFF00"/>
                </a:highlight>
              </a:rPr>
              <a:t>IMPORTANT</a:t>
            </a:r>
            <a:r>
              <a:rPr lang="en-US" i="1" dirty="0">
                <a:highlight>
                  <a:srgbClr val="FFFF00"/>
                </a:highlight>
              </a:rPr>
              <a:t> – subsidized health insurance plans/Child Health Plus </a:t>
            </a:r>
            <a:r>
              <a:rPr lang="en-US" b="1" i="1" dirty="0">
                <a:highlight>
                  <a:srgbClr val="FFFF00"/>
                </a:highlight>
              </a:rPr>
              <a:t>DO NOT </a:t>
            </a:r>
            <a:r>
              <a:rPr lang="en-US" i="1" dirty="0">
                <a:highlight>
                  <a:srgbClr val="FFFF00"/>
                </a:highlight>
              </a:rPr>
              <a:t>pay for OPWDD/HCBS Waiver services</a:t>
            </a:r>
          </a:p>
          <a:p>
            <a:endParaRPr lang="en-US" b="1" dirty="0"/>
          </a:p>
          <a:p>
            <a:r>
              <a:rPr lang="en-US" b="1" dirty="0" err="1"/>
              <a:t>NYSoH</a:t>
            </a:r>
            <a:r>
              <a:rPr lang="en-US" b="1" dirty="0"/>
              <a:t> makes it harder for someone else, like a CM or advocate, to help the person obtain/maintain coverage</a:t>
            </a:r>
          </a:p>
          <a:p>
            <a:pPr lvl="1"/>
            <a:r>
              <a:rPr lang="en-US" dirty="0" err="1"/>
              <a:t>NYSoH</a:t>
            </a:r>
            <a:r>
              <a:rPr lang="en-US" dirty="0"/>
              <a:t> only speaks to the person, and person must have their account information available</a:t>
            </a:r>
          </a:p>
          <a:p>
            <a:pPr lvl="1"/>
            <a:r>
              <a:rPr lang="en-US" dirty="0"/>
              <a:t>DSS/HRA will speak with others who are assisting a person with their Medicaid coverage/recognizes authorizations to release information to allow assistance</a:t>
            </a:r>
          </a:p>
          <a:p>
            <a:pPr marL="596900" lvl="1" indent="0">
              <a:buNone/>
            </a:pPr>
            <a:endParaRPr lang="en-US" dirty="0"/>
          </a:p>
          <a:p>
            <a:r>
              <a:rPr lang="en-US" b="1" dirty="0"/>
              <a:t>Changes that will affect the Medicaid Expansion Group (</a:t>
            </a:r>
            <a:r>
              <a:rPr lang="en-US" b="1" dirty="0" err="1"/>
              <a:t>NYSoH</a:t>
            </a:r>
            <a:r>
              <a:rPr lang="en-US" b="1" dirty="0"/>
              <a:t>) may not benefit the people we support</a:t>
            </a:r>
          </a:p>
          <a:p>
            <a:pPr lvl="1"/>
            <a:r>
              <a:rPr lang="en-US" dirty="0"/>
              <a:t>Work requirements</a:t>
            </a:r>
          </a:p>
          <a:p>
            <a:pPr lvl="1"/>
            <a:r>
              <a:rPr lang="en-US" dirty="0"/>
              <a:t>More frequent eligibility reviews</a:t>
            </a:r>
          </a:p>
          <a:p>
            <a:pPr lvl="1"/>
            <a:r>
              <a:rPr lang="en-US" dirty="0"/>
              <a:t>Less retroactive eligibility</a:t>
            </a:r>
          </a:p>
          <a:p>
            <a:pPr lvl="1"/>
            <a:r>
              <a:rPr lang="en-US" dirty="0"/>
              <a:t>Cost-sharing</a:t>
            </a:r>
          </a:p>
        </p:txBody>
      </p:sp>
      <p:sp>
        <p:nvSpPr>
          <p:cNvPr id="3" name="Title 2">
            <a:extLst>
              <a:ext uri="{FF2B5EF4-FFF2-40B4-BE49-F238E27FC236}">
                <a16:creationId xmlns:a16="http://schemas.microsoft.com/office/drawing/2014/main" id="{465D32B9-60C2-0889-79F8-DF414BCF9532}"/>
              </a:ext>
            </a:extLst>
          </p:cNvPr>
          <p:cNvSpPr>
            <a:spLocks noGrp="1"/>
          </p:cNvSpPr>
          <p:nvPr>
            <p:ph type="title"/>
          </p:nvPr>
        </p:nvSpPr>
        <p:spPr/>
        <p:txBody>
          <a:bodyPr>
            <a:normAutofit fontScale="90000"/>
          </a:bodyPr>
          <a:lstStyle/>
          <a:p>
            <a:br>
              <a:rPr lang="en-US" dirty="0"/>
            </a:br>
            <a:r>
              <a:rPr lang="en-US" dirty="0"/>
              <a:t>Why do the differences matter?</a:t>
            </a:r>
            <a:br>
              <a:rPr lang="en-US" dirty="0"/>
            </a:br>
            <a:endParaRPr lang="en-US" dirty="0"/>
          </a:p>
        </p:txBody>
      </p:sp>
      <p:sp>
        <p:nvSpPr>
          <p:cNvPr id="4" name="Slide Number Placeholder 3">
            <a:extLst>
              <a:ext uri="{FF2B5EF4-FFF2-40B4-BE49-F238E27FC236}">
                <a16:creationId xmlns:a16="http://schemas.microsoft.com/office/drawing/2014/main" id="{0157215B-3E92-FCEC-C208-72771A2C3B49}"/>
              </a:ext>
            </a:extLst>
          </p:cNvPr>
          <p:cNvSpPr>
            <a:spLocks noGrp="1"/>
          </p:cNvSpPr>
          <p:nvPr>
            <p:ph type="sldNum" sz="quarter" idx="12"/>
          </p:nvPr>
        </p:nvSpPr>
        <p:spPr/>
        <p:txBody>
          <a:bodyPr/>
          <a:lstStyle/>
          <a:p>
            <a:fld id="{9916FA2D-ECFE-4D12-BD8F-B52B38DF1D5A}" type="slidenum">
              <a:rPr lang="en-US" smtClean="0"/>
              <a:pPr/>
              <a:t>11</a:t>
            </a:fld>
            <a:endParaRPr lang="en-US" dirty="0"/>
          </a:p>
        </p:txBody>
      </p:sp>
    </p:spTree>
    <p:extLst>
      <p:ext uri="{BB962C8B-B14F-4D97-AF65-F5344CB8AC3E}">
        <p14:creationId xmlns:p14="http://schemas.microsoft.com/office/powerpoint/2010/main" val="4265425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5829E8-0B61-FE66-2276-B3847AB525DD}"/>
              </a:ext>
            </a:extLst>
          </p:cNvPr>
          <p:cNvSpPr>
            <a:spLocks noGrp="1"/>
          </p:cNvSpPr>
          <p:nvPr>
            <p:ph sz="quarter" idx="13"/>
          </p:nvPr>
        </p:nvSpPr>
        <p:spPr/>
        <p:txBody>
          <a:bodyPr>
            <a:normAutofit/>
          </a:bodyPr>
          <a:lstStyle/>
          <a:p>
            <a:r>
              <a:rPr lang="en-US" sz="2200" dirty="0"/>
              <a:t>Everyone should have and maintain Medicaid coverage to protect the services and supports they receive/want to receive</a:t>
            </a:r>
          </a:p>
          <a:p>
            <a:pPr lvl="1"/>
            <a:r>
              <a:rPr lang="en-US" sz="2200" dirty="0"/>
              <a:t>People with Medicaid through </a:t>
            </a:r>
            <a:r>
              <a:rPr lang="en-US" sz="2200" dirty="0" err="1"/>
              <a:t>NYSoH</a:t>
            </a:r>
            <a:r>
              <a:rPr lang="en-US" sz="2200" dirty="0"/>
              <a:t> (the Exchange) will be subject to the changes that will impact the Medicaid Eligibility Group</a:t>
            </a:r>
          </a:p>
          <a:p>
            <a:pPr lvl="1"/>
            <a:r>
              <a:rPr lang="en-US" sz="2200" dirty="0"/>
              <a:t>If a person is determined “disabled” by Medicaid or the Social Security Administration (SSA), Medicaid should be through DSS/HRA</a:t>
            </a:r>
          </a:p>
          <a:p>
            <a:pPr lvl="1"/>
            <a:r>
              <a:rPr lang="en-US" sz="2200" dirty="0"/>
              <a:t>Children (under 18) should not have Medicaid coverage through </a:t>
            </a:r>
            <a:r>
              <a:rPr lang="en-US" sz="2200" dirty="0" err="1"/>
              <a:t>NYSoH</a:t>
            </a:r>
            <a:endParaRPr lang="en-US" sz="2200" dirty="0"/>
          </a:p>
          <a:p>
            <a:pPr marL="114300" indent="0">
              <a:buNone/>
            </a:pPr>
            <a:endParaRPr lang="en-US" sz="2200" dirty="0"/>
          </a:p>
          <a:p>
            <a:pPr marL="114300" indent="0">
              <a:buNone/>
            </a:pPr>
            <a:r>
              <a:rPr lang="en-US" sz="2200" dirty="0"/>
              <a:t>If you or someone you love has Medicaid through </a:t>
            </a:r>
            <a:r>
              <a:rPr lang="en-US" sz="2200" dirty="0" err="1"/>
              <a:t>NYSoH</a:t>
            </a:r>
            <a:r>
              <a:rPr lang="en-US" sz="2200" dirty="0"/>
              <a:t> and you have concerns about how this will affect you or them, please reach out to your Care Manager for assistance.  </a:t>
            </a:r>
          </a:p>
          <a:p>
            <a:pPr marL="114300" indent="0">
              <a:buNone/>
            </a:pPr>
            <a:endParaRPr lang="en-US" sz="2200" dirty="0"/>
          </a:p>
          <a:p>
            <a:pPr marL="114300" indent="0" algn="ctr">
              <a:buNone/>
            </a:pPr>
            <a:r>
              <a:rPr lang="en-US" sz="2200" dirty="0"/>
              <a:t>You do not have to navigate any of this alone – we are here to help!</a:t>
            </a:r>
          </a:p>
          <a:p>
            <a:endParaRPr lang="en-US" dirty="0"/>
          </a:p>
          <a:p>
            <a:endParaRPr lang="en-US" dirty="0"/>
          </a:p>
        </p:txBody>
      </p:sp>
      <p:sp>
        <p:nvSpPr>
          <p:cNvPr id="3" name="Title 2">
            <a:extLst>
              <a:ext uri="{FF2B5EF4-FFF2-40B4-BE49-F238E27FC236}">
                <a16:creationId xmlns:a16="http://schemas.microsoft.com/office/drawing/2014/main" id="{FEAC25B8-0F0C-657C-3E5C-847746083C23}"/>
              </a:ext>
            </a:extLst>
          </p:cNvPr>
          <p:cNvSpPr>
            <a:spLocks noGrp="1"/>
          </p:cNvSpPr>
          <p:nvPr>
            <p:ph type="title"/>
          </p:nvPr>
        </p:nvSpPr>
        <p:spPr/>
        <p:txBody>
          <a:bodyPr/>
          <a:lstStyle/>
          <a:p>
            <a:r>
              <a:rPr lang="en-US" dirty="0"/>
              <a:t>What does this mean to me?</a:t>
            </a:r>
          </a:p>
        </p:txBody>
      </p:sp>
      <p:sp>
        <p:nvSpPr>
          <p:cNvPr id="4" name="Slide Number Placeholder 3">
            <a:extLst>
              <a:ext uri="{FF2B5EF4-FFF2-40B4-BE49-F238E27FC236}">
                <a16:creationId xmlns:a16="http://schemas.microsoft.com/office/drawing/2014/main" id="{DFCF7CBD-5CBB-9901-A110-823786D0E391}"/>
              </a:ext>
            </a:extLst>
          </p:cNvPr>
          <p:cNvSpPr>
            <a:spLocks noGrp="1"/>
          </p:cNvSpPr>
          <p:nvPr>
            <p:ph type="sldNum" sz="quarter" idx="12"/>
          </p:nvPr>
        </p:nvSpPr>
        <p:spPr/>
        <p:txBody>
          <a:bodyPr/>
          <a:lstStyle/>
          <a:p>
            <a:fld id="{9916FA2D-ECFE-4D12-BD8F-B52B38DF1D5A}" type="slidenum">
              <a:rPr lang="en-US" smtClean="0"/>
              <a:pPr/>
              <a:t>12</a:t>
            </a:fld>
            <a:endParaRPr lang="en-US" dirty="0"/>
          </a:p>
        </p:txBody>
      </p:sp>
    </p:spTree>
    <p:extLst>
      <p:ext uri="{BB962C8B-B14F-4D97-AF65-F5344CB8AC3E}">
        <p14:creationId xmlns:p14="http://schemas.microsoft.com/office/powerpoint/2010/main" val="202385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3A2F35-E0D5-0531-FC19-0240D68CD7E6}"/>
              </a:ext>
            </a:extLst>
          </p:cNvPr>
          <p:cNvSpPr>
            <a:spLocks noGrp="1"/>
          </p:cNvSpPr>
          <p:nvPr>
            <p:ph sz="quarter" idx="13"/>
          </p:nvPr>
        </p:nvSpPr>
        <p:spPr/>
        <p:txBody>
          <a:bodyPr>
            <a:normAutofit fontScale="40000" lnSpcReduction="20000"/>
          </a:bodyPr>
          <a:lstStyle/>
          <a:p>
            <a:r>
              <a:rPr lang="en-US" sz="3400" dirty="0"/>
              <a:t>Goes into effect January 1, 2027</a:t>
            </a:r>
          </a:p>
          <a:p>
            <a:endParaRPr lang="en-US" sz="3400" dirty="0"/>
          </a:p>
          <a:p>
            <a:r>
              <a:rPr lang="en-US" sz="3400" dirty="0"/>
              <a:t>Requires Medicaid applicant/recipient to:</a:t>
            </a:r>
          </a:p>
          <a:p>
            <a:pPr lvl="1"/>
            <a:r>
              <a:rPr lang="en-US" sz="3400" dirty="0"/>
              <a:t>Work at least 80 hours/month</a:t>
            </a:r>
          </a:p>
          <a:p>
            <a:pPr lvl="1"/>
            <a:r>
              <a:rPr lang="en-US" sz="3400" dirty="0"/>
              <a:t>Complete at least 80 hours of community service</a:t>
            </a:r>
          </a:p>
          <a:p>
            <a:pPr lvl="1"/>
            <a:r>
              <a:rPr lang="en-US" sz="3400" dirty="0"/>
              <a:t>Participate in a work program for at least 80 hours</a:t>
            </a:r>
          </a:p>
          <a:p>
            <a:pPr lvl="1"/>
            <a:r>
              <a:rPr lang="en-US" sz="3400" dirty="0"/>
              <a:t>Be enrolled at least half-time in an educational program</a:t>
            </a:r>
          </a:p>
          <a:p>
            <a:pPr lvl="1"/>
            <a:r>
              <a:rPr lang="en-US" sz="3400" dirty="0"/>
              <a:t>Engage in any combination of these for at least 80 hours</a:t>
            </a:r>
          </a:p>
          <a:p>
            <a:endParaRPr lang="en-US" sz="3400" dirty="0"/>
          </a:p>
          <a:p>
            <a:r>
              <a:rPr lang="en-US" sz="3400" dirty="0"/>
              <a:t>ONLY applies to ABAWD (Able-Bodied Adults Without Dependents)</a:t>
            </a:r>
          </a:p>
          <a:p>
            <a:pPr lvl="1"/>
            <a:r>
              <a:rPr lang="en-US" sz="3400" dirty="0"/>
              <a:t>Exemptions include people who are</a:t>
            </a:r>
          </a:p>
          <a:p>
            <a:pPr lvl="2"/>
            <a:r>
              <a:rPr lang="en-US" sz="3400" dirty="0"/>
              <a:t>Blind</a:t>
            </a:r>
          </a:p>
          <a:p>
            <a:pPr lvl="2"/>
            <a:r>
              <a:rPr lang="en-US" sz="3400" dirty="0">
                <a:highlight>
                  <a:srgbClr val="FFFF00"/>
                </a:highlight>
              </a:rPr>
              <a:t>Living with physical, intellectual, or developmental disabilities</a:t>
            </a:r>
          </a:p>
          <a:p>
            <a:pPr lvl="2"/>
            <a:r>
              <a:rPr lang="en-US" sz="3400" dirty="0"/>
              <a:t>Diagnosed with mental illness or substance abuse disorder</a:t>
            </a:r>
          </a:p>
          <a:p>
            <a:pPr lvl="2"/>
            <a:r>
              <a:rPr lang="en-US" sz="3400" dirty="0"/>
              <a:t>Living with serious or complex medical conditions</a:t>
            </a:r>
          </a:p>
          <a:p>
            <a:pPr lvl="2"/>
            <a:r>
              <a:rPr lang="en-US" sz="3400" dirty="0"/>
              <a:t>Disabled veterans</a:t>
            </a:r>
          </a:p>
          <a:p>
            <a:pPr lvl="2"/>
            <a:r>
              <a:rPr lang="en-US" sz="3400" dirty="0">
                <a:highlight>
                  <a:srgbClr val="FFFF00"/>
                </a:highlight>
              </a:rPr>
              <a:t>Parents or caregivers of people 13 and younger</a:t>
            </a:r>
          </a:p>
          <a:p>
            <a:pPr lvl="2"/>
            <a:r>
              <a:rPr lang="en-US" sz="3400" dirty="0">
                <a:highlight>
                  <a:srgbClr val="FFFF00"/>
                </a:highlight>
              </a:rPr>
              <a:t>Parents or caregivers of people with disabilities</a:t>
            </a:r>
          </a:p>
          <a:p>
            <a:endParaRPr lang="en-US" sz="3400" dirty="0"/>
          </a:p>
          <a:p>
            <a:r>
              <a:rPr lang="en-US" sz="3400" dirty="0"/>
              <a:t>Proof that a person qualifies for an exemption likely to be required</a:t>
            </a:r>
          </a:p>
          <a:p>
            <a:endParaRPr lang="en-US" dirty="0"/>
          </a:p>
        </p:txBody>
      </p:sp>
      <p:sp>
        <p:nvSpPr>
          <p:cNvPr id="3" name="Title 2">
            <a:extLst>
              <a:ext uri="{FF2B5EF4-FFF2-40B4-BE49-F238E27FC236}">
                <a16:creationId xmlns:a16="http://schemas.microsoft.com/office/drawing/2014/main" id="{52AAC632-A4AF-D258-164E-BF802E545802}"/>
              </a:ext>
            </a:extLst>
          </p:cNvPr>
          <p:cNvSpPr>
            <a:spLocks noGrp="1"/>
          </p:cNvSpPr>
          <p:nvPr>
            <p:ph type="title"/>
          </p:nvPr>
        </p:nvSpPr>
        <p:spPr/>
        <p:txBody>
          <a:bodyPr/>
          <a:lstStyle/>
          <a:p>
            <a:r>
              <a:rPr lang="en-US" dirty="0"/>
              <a:t>Medicaid Work Requirement</a:t>
            </a:r>
          </a:p>
        </p:txBody>
      </p:sp>
      <p:sp>
        <p:nvSpPr>
          <p:cNvPr id="4" name="Slide Number Placeholder 3">
            <a:extLst>
              <a:ext uri="{FF2B5EF4-FFF2-40B4-BE49-F238E27FC236}">
                <a16:creationId xmlns:a16="http://schemas.microsoft.com/office/drawing/2014/main" id="{B52EA700-2ED3-5174-5F9B-E1E6B2A8CF86}"/>
              </a:ext>
            </a:extLst>
          </p:cNvPr>
          <p:cNvSpPr>
            <a:spLocks noGrp="1"/>
          </p:cNvSpPr>
          <p:nvPr>
            <p:ph type="sldNum" sz="quarter" idx="12"/>
          </p:nvPr>
        </p:nvSpPr>
        <p:spPr/>
        <p:txBody>
          <a:bodyPr/>
          <a:lstStyle/>
          <a:p>
            <a:fld id="{9916FA2D-ECFE-4D12-BD8F-B52B38DF1D5A}" type="slidenum">
              <a:rPr lang="en-US" smtClean="0"/>
              <a:pPr/>
              <a:t>13</a:t>
            </a:fld>
            <a:endParaRPr lang="en-US" dirty="0"/>
          </a:p>
        </p:txBody>
      </p:sp>
    </p:spTree>
    <p:extLst>
      <p:ext uri="{BB962C8B-B14F-4D97-AF65-F5344CB8AC3E}">
        <p14:creationId xmlns:p14="http://schemas.microsoft.com/office/powerpoint/2010/main" val="1243065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E25F83-E796-942A-5682-8919468257E8}"/>
              </a:ext>
            </a:extLst>
          </p:cNvPr>
          <p:cNvSpPr>
            <a:spLocks noGrp="1"/>
          </p:cNvSpPr>
          <p:nvPr>
            <p:ph sz="quarter" idx="13"/>
          </p:nvPr>
        </p:nvSpPr>
        <p:spPr/>
        <p:txBody>
          <a:bodyPr/>
          <a:lstStyle/>
          <a:p>
            <a:r>
              <a:rPr lang="en-US" b="1" dirty="0">
                <a:solidFill>
                  <a:srgbClr val="246176"/>
                </a:solidFill>
              </a:rPr>
              <a:t>Medicaid eligibility review twice a year</a:t>
            </a:r>
          </a:p>
          <a:p>
            <a:pPr lvl="1"/>
            <a:r>
              <a:rPr lang="en-US" dirty="0"/>
              <a:t>In effect October 1, 2027</a:t>
            </a:r>
          </a:p>
          <a:p>
            <a:pPr lvl="1"/>
            <a:r>
              <a:rPr lang="en-US" dirty="0"/>
              <a:t>Only applies to people with Medicaid through </a:t>
            </a:r>
            <a:r>
              <a:rPr lang="en-US" dirty="0" err="1"/>
              <a:t>NYSoH</a:t>
            </a:r>
            <a:r>
              <a:rPr lang="en-US" dirty="0"/>
              <a:t> (Medicaid Expansion Group)</a:t>
            </a:r>
          </a:p>
          <a:p>
            <a:pPr lvl="2"/>
            <a:r>
              <a:rPr lang="en-US" dirty="0"/>
              <a:t>Requires data matching and review by Medicaid program (does not mean a traditional “recert” process)</a:t>
            </a:r>
          </a:p>
          <a:p>
            <a:pPr lvl="3"/>
            <a:r>
              <a:rPr lang="en-US" dirty="0"/>
              <a:t>Already occurs at application and once a year to renew coverage</a:t>
            </a:r>
          </a:p>
          <a:p>
            <a:pPr lvl="3"/>
            <a:r>
              <a:rPr lang="en-US" dirty="0"/>
              <a:t>Will occur more frequently – at least twice per year</a:t>
            </a:r>
          </a:p>
          <a:p>
            <a:pPr lvl="2"/>
            <a:r>
              <a:rPr lang="en-US" dirty="0"/>
              <a:t>In most cases, person themselves will not have to do anything </a:t>
            </a:r>
          </a:p>
          <a:p>
            <a:pPr lvl="3"/>
            <a:r>
              <a:rPr lang="en-US" dirty="0"/>
              <a:t>Data matching occurs in the background</a:t>
            </a:r>
          </a:p>
          <a:p>
            <a:pPr lvl="2"/>
            <a:r>
              <a:rPr lang="en-US" dirty="0"/>
              <a:t>Redeterminations on </a:t>
            </a:r>
            <a:r>
              <a:rPr lang="en-US" dirty="0" err="1"/>
              <a:t>NYSoH</a:t>
            </a:r>
            <a:r>
              <a:rPr lang="en-US" dirty="0"/>
              <a:t> are based on Modified Adjusted Gross Income (MAGI) reported on individual tax returns, so IRS records are used</a:t>
            </a:r>
          </a:p>
          <a:p>
            <a:endParaRPr lang="en-US" dirty="0"/>
          </a:p>
        </p:txBody>
      </p:sp>
      <p:sp>
        <p:nvSpPr>
          <p:cNvPr id="3" name="Title 2">
            <a:extLst>
              <a:ext uri="{FF2B5EF4-FFF2-40B4-BE49-F238E27FC236}">
                <a16:creationId xmlns:a16="http://schemas.microsoft.com/office/drawing/2014/main" id="{89F6D1EC-6DC8-13B8-1B3B-4A60AD4F827C}"/>
              </a:ext>
            </a:extLst>
          </p:cNvPr>
          <p:cNvSpPr>
            <a:spLocks noGrp="1"/>
          </p:cNvSpPr>
          <p:nvPr>
            <p:ph type="title"/>
          </p:nvPr>
        </p:nvSpPr>
        <p:spPr/>
        <p:txBody>
          <a:bodyPr/>
          <a:lstStyle/>
          <a:p>
            <a:r>
              <a:rPr lang="en-US" dirty="0"/>
              <a:t>Medicaid Eligibility Redeterminations</a:t>
            </a:r>
          </a:p>
        </p:txBody>
      </p:sp>
      <p:sp>
        <p:nvSpPr>
          <p:cNvPr id="4" name="Slide Number Placeholder 3">
            <a:extLst>
              <a:ext uri="{FF2B5EF4-FFF2-40B4-BE49-F238E27FC236}">
                <a16:creationId xmlns:a16="http://schemas.microsoft.com/office/drawing/2014/main" id="{F1713AFD-53B1-F71B-3E13-19593A30720D}"/>
              </a:ext>
            </a:extLst>
          </p:cNvPr>
          <p:cNvSpPr>
            <a:spLocks noGrp="1"/>
          </p:cNvSpPr>
          <p:nvPr>
            <p:ph type="sldNum" sz="quarter" idx="12"/>
          </p:nvPr>
        </p:nvSpPr>
        <p:spPr/>
        <p:txBody>
          <a:bodyPr/>
          <a:lstStyle/>
          <a:p>
            <a:fld id="{9916FA2D-ECFE-4D12-BD8F-B52B38DF1D5A}" type="slidenum">
              <a:rPr lang="en-US" smtClean="0"/>
              <a:pPr/>
              <a:t>14</a:t>
            </a:fld>
            <a:endParaRPr lang="en-US" dirty="0"/>
          </a:p>
        </p:txBody>
      </p:sp>
    </p:spTree>
    <p:extLst>
      <p:ext uri="{BB962C8B-B14F-4D97-AF65-F5344CB8AC3E}">
        <p14:creationId xmlns:p14="http://schemas.microsoft.com/office/powerpoint/2010/main" val="3683528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433B5C-A2C7-281A-ADFF-758B50C217F2}"/>
              </a:ext>
            </a:extLst>
          </p:cNvPr>
          <p:cNvSpPr>
            <a:spLocks noGrp="1"/>
          </p:cNvSpPr>
          <p:nvPr>
            <p:ph sz="quarter" idx="13"/>
          </p:nvPr>
        </p:nvSpPr>
        <p:spPr/>
        <p:txBody>
          <a:bodyPr>
            <a:normAutofit/>
          </a:bodyPr>
          <a:lstStyle/>
          <a:p>
            <a:r>
              <a:rPr lang="en-US" sz="2000" b="1" dirty="0">
                <a:solidFill>
                  <a:srgbClr val="246176"/>
                </a:solidFill>
              </a:rPr>
              <a:t>Retroactive coverage - currently </a:t>
            </a:r>
          </a:p>
          <a:p>
            <a:pPr lvl="1"/>
            <a:r>
              <a:rPr lang="en-US" sz="2000" dirty="0"/>
              <a:t>Applying for Medicaid</a:t>
            </a:r>
          </a:p>
          <a:p>
            <a:pPr lvl="2"/>
            <a:r>
              <a:rPr lang="en-US" dirty="0"/>
              <a:t>If person met eligibility rules and had unreimbursed expenses that Medicaid would have paid for if they had coverage for up to 3 months prior to the date of application, Medicaid coverage can be given for that period of time</a:t>
            </a:r>
          </a:p>
          <a:p>
            <a:pPr lvl="1"/>
            <a:r>
              <a:rPr lang="en-US" sz="2000" dirty="0"/>
              <a:t>Lapses in Medicaid coverage (recertification not submitted before deadline)</a:t>
            </a:r>
          </a:p>
          <a:p>
            <a:pPr lvl="2"/>
            <a:r>
              <a:rPr lang="en-US" dirty="0"/>
              <a:t>If person continued to meet eligibility rules for up to 3 months after coverage ends, Medicaid coverage can be given to cover that gap</a:t>
            </a:r>
          </a:p>
          <a:p>
            <a:pPr lvl="2"/>
            <a:endParaRPr lang="en-US" dirty="0"/>
          </a:p>
          <a:p>
            <a:r>
              <a:rPr lang="en-US" sz="2000" b="1" dirty="0"/>
              <a:t>Starting October 1, 2027</a:t>
            </a:r>
          </a:p>
          <a:p>
            <a:pPr lvl="2"/>
            <a:r>
              <a:rPr lang="en-US" dirty="0"/>
              <a:t>Medicaid can only go back up to 2 months for disabled people (only 1 month if not disabled)</a:t>
            </a:r>
          </a:p>
          <a:p>
            <a:pPr lvl="2"/>
            <a:r>
              <a:rPr lang="en-US" dirty="0"/>
              <a:t>Increases the importance of timely recertifications to avoid gaps in coverage and continuity of services</a:t>
            </a:r>
          </a:p>
          <a:p>
            <a:endParaRPr lang="en-US" dirty="0"/>
          </a:p>
        </p:txBody>
      </p:sp>
      <p:sp>
        <p:nvSpPr>
          <p:cNvPr id="3" name="Title 2">
            <a:extLst>
              <a:ext uri="{FF2B5EF4-FFF2-40B4-BE49-F238E27FC236}">
                <a16:creationId xmlns:a16="http://schemas.microsoft.com/office/drawing/2014/main" id="{09611515-1C1E-B4E7-46A7-AA8745949378}"/>
              </a:ext>
            </a:extLst>
          </p:cNvPr>
          <p:cNvSpPr>
            <a:spLocks noGrp="1"/>
          </p:cNvSpPr>
          <p:nvPr>
            <p:ph type="title"/>
          </p:nvPr>
        </p:nvSpPr>
        <p:spPr/>
        <p:txBody>
          <a:bodyPr/>
          <a:lstStyle/>
          <a:p>
            <a:r>
              <a:rPr lang="en-US" dirty="0"/>
              <a:t>Retroactive Medicaid Coverage</a:t>
            </a:r>
          </a:p>
        </p:txBody>
      </p:sp>
      <p:sp>
        <p:nvSpPr>
          <p:cNvPr id="4" name="Slide Number Placeholder 3">
            <a:extLst>
              <a:ext uri="{FF2B5EF4-FFF2-40B4-BE49-F238E27FC236}">
                <a16:creationId xmlns:a16="http://schemas.microsoft.com/office/drawing/2014/main" id="{2746E212-9A5D-5EFB-8DAA-DB68C11608CC}"/>
              </a:ext>
            </a:extLst>
          </p:cNvPr>
          <p:cNvSpPr>
            <a:spLocks noGrp="1"/>
          </p:cNvSpPr>
          <p:nvPr>
            <p:ph type="sldNum" sz="quarter" idx="12"/>
          </p:nvPr>
        </p:nvSpPr>
        <p:spPr/>
        <p:txBody>
          <a:bodyPr/>
          <a:lstStyle/>
          <a:p>
            <a:fld id="{9916FA2D-ECFE-4D12-BD8F-B52B38DF1D5A}" type="slidenum">
              <a:rPr lang="en-US" smtClean="0"/>
              <a:pPr/>
              <a:t>15</a:t>
            </a:fld>
            <a:endParaRPr lang="en-US" dirty="0"/>
          </a:p>
        </p:txBody>
      </p:sp>
    </p:spTree>
    <p:extLst>
      <p:ext uri="{BB962C8B-B14F-4D97-AF65-F5344CB8AC3E}">
        <p14:creationId xmlns:p14="http://schemas.microsoft.com/office/powerpoint/2010/main" val="2759716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463D0E-97C1-5CB1-1D72-6D6797FEDBA3}"/>
              </a:ext>
            </a:extLst>
          </p:cNvPr>
          <p:cNvSpPr>
            <a:spLocks noGrp="1"/>
          </p:cNvSpPr>
          <p:nvPr>
            <p:ph sz="quarter" idx="13"/>
          </p:nvPr>
        </p:nvSpPr>
        <p:spPr/>
        <p:txBody>
          <a:bodyPr>
            <a:normAutofit/>
          </a:bodyPr>
          <a:lstStyle/>
          <a:p>
            <a:r>
              <a:rPr lang="en-US" sz="1900" b="0" i="0" u="none" strike="noStrike" baseline="0" dirty="0">
                <a:solidFill>
                  <a:srgbClr val="000000"/>
                </a:solidFill>
              </a:rPr>
              <a:t>A disability determination is required for applicants </a:t>
            </a:r>
            <a:r>
              <a:rPr lang="en-US" sz="1900" b="1" i="0" u="none" strike="noStrike" baseline="0" dirty="0">
                <a:solidFill>
                  <a:srgbClr val="000000"/>
                </a:solidFill>
              </a:rPr>
              <a:t>between the ages of 21-64 </a:t>
            </a:r>
            <a:r>
              <a:rPr lang="en-US" sz="1900" b="0" i="0" u="none" strike="noStrike" baseline="0" dirty="0">
                <a:solidFill>
                  <a:srgbClr val="000000"/>
                </a:solidFill>
              </a:rPr>
              <a:t>who are </a:t>
            </a:r>
            <a:r>
              <a:rPr lang="en-US" sz="1900" b="1" i="0" u="none" strike="noStrike" baseline="0" dirty="0">
                <a:solidFill>
                  <a:srgbClr val="000000"/>
                </a:solidFill>
              </a:rPr>
              <a:t>not </a:t>
            </a:r>
            <a:r>
              <a:rPr lang="en-US" sz="1900" b="0" i="0" u="none" strike="noStrike" baseline="0" dirty="0">
                <a:solidFill>
                  <a:srgbClr val="000000"/>
                </a:solidFill>
              </a:rPr>
              <a:t>certified disabled by SSA or the local Disability Service Program and seeking a disability determination and those chronically ill. </a:t>
            </a:r>
          </a:p>
          <a:p>
            <a:r>
              <a:rPr lang="en-US" sz="1900" dirty="0"/>
              <a:t>Group I includes individuals who show no possibility of engaging in any substantial gainful work activity because they have a physical and/or mental impairment(s) which is disabling and considered to be irreversible. </a:t>
            </a:r>
          </a:p>
          <a:p>
            <a:r>
              <a:rPr lang="en-US" sz="1900" dirty="0"/>
              <a:t>Group II includes individuals who have impairments which, while totally disabling at the time of determination, are expected to improve, enabling the individual to become capable of substantial gainful activity.</a:t>
            </a:r>
          </a:p>
          <a:p>
            <a:pPr algn="l"/>
            <a:endParaRPr lang="en-US" sz="1900" b="0" i="0" u="none" strike="noStrike" baseline="0" dirty="0">
              <a:solidFill>
                <a:srgbClr val="000000"/>
              </a:solidFill>
            </a:endParaRPr>
          </a:p>
          <a:p>
            <a:pPr marR="32380" algn="l"/>
            <a:r>
              <a:rPr lang="en-US" sz="1900" b="1" i="0" u="none" strike="noStrike" baseline="0" dirty="0">
                <a:solidFill>
                  <a:srgbClr val="CC00CC"/>
                </a:solidFill>
              </a:rPr>
              <a:t>MAP-3177 </a:t>
            </a:r>
            <a:r>
              <a:rPr lang="en-US" sz="1900" b="0" i="0" u="none" strike="noStrike" baseline="0" dirty="0">
                <a:solidFill>
                  <a:srgbClr val="000000"/>
                </a:solidFill>
              </a:rPr>
              <a:t>-Disability Determination Request </a:t>
            </a:r>
            <a:r>
              <a:rPr lang="en-US" sz="1900" b="1" i="0" u="none" strike="noStrike" baseline="0" dirty="0">
                <a:solidFill>
                  <a:srgbClr val="000000"/>
                </a:solidFill>
              </a:rPr>
              <a:t>(This form must be submitted for all disability determination request)</a:t>
            </a:r>
            <a:endParaRPr lang="en-US" sz="1900" b="0" i="0" u="none" strike="noStrike" baseline="0" dirty="0">
              <a:solidFill>
                <a:srgbClr val="000000"/>
              </a:solidFill>
            </a:endParaRPr>
          </a:p>
          <a:p>
            <a:pPr marR="0" algn="l"/>
            <a:r>
              <a:rPr lang="en-US" sz="1900" b="1" i="0" u="none" strike="noStrike" baseline="0" dirty="0">
                <a:solidFill>
                  <a:srgbClr val="CC00CC"/>
                </a:solidFill>
              </a:rPr>
              <a:t>DOH-5143</a:t>
            </a:r>
            <a:r>
              <a:rPr lang="en-US" sz="1900" b="0" i="0" u="none" strike="noStrike" baseline="0" dirty="0">
                <a:solidFill>
                  <a:srgbClr val="000000"/>
                </a:solidFill>
              </a:rPr>
              <a:t>-Medical Report for Determination of Disability </a:t>
            </a:r>
            <a:r>
              <a:rPr lang="en-US" sz="1900" b="1" i="0" u="none" strike="noStrike" baseline="0" dirty="0">
                <a:solidFill>
                  <a:srgbClr val="000000"/>
                </a:solidFill>
              </a:rPr>
              <a:t>(completed by an acceptable medical provider)</a:t>
            </a:r>
            <a:endParaRPr lang="en-US" sz="1900" b="0" i="0" u="none" strike="noStrike" baseline="0" dirty="0">
              <a:solidFill>
                <a:srgbClr val="000000"/>
              </a:solidFill>
            </a:endParaRPr>
          </a:p>
          <a:p>
            <a:pPr marR="0" algn="l"/>
            <a:r>
              <a:rPr lang="en-US" sz="1900" b="1" i="0" u="none" strike="noStrike" baseline="0" dirty="0">
                <a:solidFill>
                  <a:srgbClr val="CC00CC"/>
                </a:solidFill>
              </a:rPr>
              <a:t>DOH-5139</a:t>
            </a:r>
            <a:r>
              <a:rPr lang="en-US" sz="1900" b="0" i="0" u="none" strike="noStrike" baseline="0" dirty="0">
                <a:solidFill>
                  <a:srgbClr val="000000"/>
                </a:solidFill>
              </a:rPr>
              <a:t>-Disability Questionnaire </a:t>
            </a:r>
            <a:r>
              <a:rPr lang="en-US" sz="1900" b="1" i="0" u="none" strike="noStrike" baseline="0" dirty="0">
                <a:solidFill>
                  <a:srgbClr val="000000"/>
                </a:solidFill>
              </a:rPr>
              <a:t>(This form is required for both adult’s and children's cases) </a:t>
            </a:r>
            <a:endParaRPr lang="en-US" sz="1900" b="0" i="0" u="none" strike="noStrike" baseline="0" dirty="0">
              <a:solidFill>
                <a:srgbClr val="000000"/>
              </a:solidFill>
            </a:endParaRPr>
          </a:p>
          <a:p>
            <a:endParaRPr lang="en-US" sz="1800" dirty="0"/>
          </a:p>
          <a:p>
            <a:endParaRPr lang="en-US" sz="1800" dirty="0"/>
          </a:p>
        </p:txBody>
      </p:sp>
      <p:sp>
        <p:nvSpPr>
          <p:cNvPr id="3" name="Title 2">
            <a:extLst>
              <a:ext uri="{FF2B5EF4-FFF2-40B4-BE49-F238E27FC236}">
                <a16:creationId xmlns:a16="http://schemas.microsoft.com/office/drawing/2014/main" id="{C5C80EAF-EE89-B966-B99F-37D35E67BF2C}"/>
              </a:ext>
            </a:extLst>
          </p:cNvPr>
          <p:cNvSpPr>
            <a:spLocks noGrp="1"/>
          </p:cNvSpPr>
          <p:nvPr>
            <p:ph type="title"/>
          </p:nvPr>
        </p:nvSpPr>
        <p:spPr/>
        <p:txBody>
          <a:bodyPr>
            <a:normAutofit/>
          </a:bodyPr>
          <a:lstStyle/>
          <a:p>
            <a:r>
              <a:rPr lang="en-US" dirty="0"/>
              <a:t>	Medicaid Disability Determinations</a:t>
            </a:r>
          </a:p>
        </p:txBody>
      </p:sp>
      <p:sp>
        <p:nvSpPr>
          <p:cNvPr id="4" name="Slide Number Placeholder 3">
            <a:extLst>
              <a:ext uri="{FF2B5EF4-FFF2-40B4-BE49-F238E27FC236}">
                <a16:creationId xmlns:a16="http://schemas.microsoft.com/office/drawing/2014/main" id="{ED29A303-5F4F-FB18-5271-788A3526BEE6}"/>
              </a:ext>
            </a:extLst>
          </p:cNvPr>
          <p:cNvSpPr>
            <a:spLocks noGrp="1"/>
          </p:cNvSpPr>
          <p:nvPr>
            <p:ph type="sldNum" sz="quarter" idx="12"/>
          </p:nvPr>
        </p:nvSpPr>
        <p:spPr/>
        <p:txBody>
          <a:bodyPr/>
          <a:lstStyle/>
          <a:p>
            <a:fld id="{9916FA2D-ECFE-4D12-BD8F-B52B38DF1D5A}" type="slidenum">
              <a:rPr lang="en-US" smtClean="0"/>
              <a:pPr/>
              <a:t>16</a:t>
            </a:fld>
            <a:endParaRPr lang="en-US" dirty="0"/>
          </a:p>
        </p:txBody>
      </p:sp>
    </p:spTree>
    <p:extLst>
      <p:ext uri="{BB962C8B-B14F-4D97-AF65-F5344CB8AC3E}">
        <p14:creationId xmlns:p14="http://schemas.microsoft.com/office/powerpoint/2010/main" val="2164056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D45009-0D30-BC35-B323-E908D5B28B93}"/>
              </a:ext>
            </a:extLst>
          </p:cNvPr>
          <p:cNvSpPr>
            <a:spLocks noGrp="1"/>
          </p:cNvSpPr>
          <p:nvPr>
            <p:ph sz="quarter" idx="13"/>
          </p:nvPr>
        </p:nvSpPr>
        <p:spPr/>
        <p:txBody>
          <a:bodyPr/>
          <a:lstStyle/>
          <a:p>
            <a:pPr marL="0" indent="0" algn="l">
              <a:buNone/>
            </a:pPr>
            <a:endParaRPr lang="en-US" sz="2400" dirty="0">
              <a:solidFill>
                <a:srgbClr val="000000"/>
              </a:solidFill>
              <a:latin typeface="Regular lato"/>
            </a:endParaRPr>
          </a:p>
          <a:p>
            <a:pPr algn="l"/>
            <a:r>
              <a:rPr lang="en-US" sz="2400" b="0" i="0" u="none" strike="noStrike" baseline="0" dirty="0">
                <a:solidFill>
                  <a:srgbClr val="000000"/>
                </a:solidFill>
                <a:latin typeface="Regular lato"/>
              </a:rPr>
              <a:t>Eligibility</a:t>
            </a:r>
          </a:p>
          <a:p>
            <a:pPr lvl="1"/>
            <a:r>
              <a:rPr lang="en-US" dirty="0">
                <a:solidFill>
                  <a:srgbClr val="000000"/>
                </a:solidFill>
                <a:latin typeface="Regular lato"/>
              </a:rPr>
              <a:t>	</a:t>
            </a:r>
            <a:r>
              <a:rPr lang="en-US" b="0" i="0" u="none" strike="noStrike" baseline="0" dirty="0">
                <a:solidFill>
                  <a:srgbClr val="000000"/>
                </a:solidFill>
                <a:latin typeface="Regular lato"/>
              </a:rPr>
              <a:t>Certified blind or disabled</a:t>
            </a:r>
          </a:p>
          <a:p>
            <a:pPr lvl="1"/>
            <a:r>
              <a:rPr lang="en-US" dirty="0">
                <a:solidFill>
                  <a:srgbClr val="000000"/>
                </a:solidFill>
                <a:latin typeface="Regular lato"/>
              </a:rPr>
              <a:t>	</a:t>
            </a:r>
            <a:r>
              <a:rPr lang="en-US" b="0" i="0" u="none" strike="noStrike" baseline="0" dirty="0">
                <a:solidFill>
                  <a:srgbClr val="000000"/>
                </a:solidFill>
                <a:latin typeface="Regular lato"/>
              </a:rPr>
              <a:t>Meet all Medicaid eligibility requirements other than income test</a:t>
            </a:r>
          </a:p>
          <a:p>
            <a:pPr marL="0" indent="0" algn="l">
              <a:buNone/>
            </a:pPr>
            <a:endParaRPr lang="en-US" sz="2400" b="0" i="0" u="none" strike="noStrike" baseline="0" dirty="0">
              <a:solidFill>
                <a:srgbClr val="000000"/>
              </a:solidFill>
              <a:latin typeface="Regular lato"/>
            </a:endParaRPr>
          </a:p>
          <a:p>
            <a:pPr marL="0" indent="0" algn="l">
              <a:buNone/>
            </a:pPr>
            <a:r>
              <a:rPr lang="en-US" sz="2400" b="0" i="0" u="none" strike="noStrike" baseline="0" dirty="0">
                <a:solidFill>
                  <a:srgbClr val="000000"/>
                </a:solidFill>
                <a:latin typeface="Regular lato"/>
              </a:rPr>
              <a:t>• Countable monthly income over the Medicaid income level is considered 	excess income</a:t>
            </a:r>
          </a:p>
          <a:p>
            <a:pPr algn="l"/>
            <a:r>
              <a:rPr lang="en-US" sz="1800" b="0" i="0" u="none" strike="noStrike" baseline="0" dirty="0">
                <a:solidFill>
                  <a:srgbClr val="FFFFFF"/>
                </a:solidFill>
                <a:latin typeface="Arial" panose="020B0604020202020204" pitchFamily="34" charset="0"/>
              </a:rPr>
              <a:t>3/</a:t>
            </a:r>
            <a:endParaRPr lang="en-US" dirty="0"/>
          </a:p>
        </p:txBody>
      </p:sp>
      <p:sp>
        <p:nvSpPr>
          <p:cNvPr id="3" name="Title 2">
            <a:extLst>
              <a:ext uri="{FF2B5EF4-FFF2-40B4-BE49-F238E27FC236}">
                <a16:creationId xmlns:a16="http://schemas.microsoft.com/office/drawing/2014/main" id="{7D178623-4B75-8EED-44A8-15220C0EE1B9}"/>
              </a:ext>
            </a:extLst>
          </p:cNvPr>
          <p:cNvSpPr>
            <a:spLocks noGrp="1"/>
          </p:cNvSpPr>
          <p:nvPr>
            <p:ph type="title"/>
          </p:nvPr>
        </p:nvSpPr>
        <p:spPr/>
        <p:txBody>
          <a:bodyPr>
            <a:normAutofit/>
          </a:bodyPr>
          <a:lstStyle/>
          <a:p>
            <a:r>
              <a:rPr lang="en-US" i="0" u="none" strike="noStrike" baseline="0" dirty="0">
                <a:latin typeface="+mj-lt"/>
              </a:rPr>
              <a:t>Medicaid Spenddown</a:t>
            </a:r>
            <a:endParaRPr lang="en-US" dirty="0">
              <a:latin typeface="+mj-lt"/>
            </a:endParaRPr>
          </a:p>
        </p:txBody>
      </p:sp>
      <p:sp>
        <p:nvSpPr>
          <p:cNvPr id="4" name="Slide Number Placeholder 3">
            <a:extLst>
              <a:ext uri="{FF2B5EF4-FFF2-40B4-BE49-F238E27FC236}">
                <a16:creationId xmlns:a16="http://schemas.microsoft.com/office/drawing/2014/main" id="{22D36A70-B7BC-D044-3E19-54002640300E}"/>
              </a:ext>
            </a:extLst>
          </p:cNvPr>
          <p:cNvSpPr>
            <a:spLocks noGrp="1"/>
          </p:cNvSpPr>
          <p:nvPr>
            <p:ph type="sldNum" sz="quarter" idx="12"/>
          </p:nvPr>
        </p:nvSpPr>
        <p:spPr/>
        <p:txBody>
          <a:bodyPr/>
          <a:lstStyle/>
          <a:p>
            <a:fld id="{9916FA2D-ECFE-4D12-BD8F-B52B38DF1D5A}" type="slidenum">
              <a:rPr lang="en-US" smtClean="0"/>
              <a:pPr/>
              <a:t>17</a:t>
            </a:fld>
            <a:endParaRPr lang="en-US" dirty="0"/>
          </a:p>
        </p:txBody>
      </p:sp>
    </p:spTree>
    <p:extLst>
      <p:ext uri="{BB962C8B-B14F-4D97-AF65-F5344CB8AC3E}">
        <p14:creationId xmlns:p14="http://schemas.microsoft.com/office/powerpoint/2010/main" val="2139441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D1999B-771B-064F-ABCB-60B4989765B5}"/>
              </a:ext>
            </a:extLst>
          </p:cNvPr>
          <p:cNvSpPr>
            <a:spLocks noGrp="1"/>
          </p:cNvSpPr>
          <p:nvPr>
            <p:ph sz="quarter" idx="13"/>
          </p:nvPr>
        </p:nvSpPr>
        <p:spPr/>
        <p:txBody>
          <a:bodyPr>
            <a:normAutofit/>
          </a:bodyPr>
          <a:lstStyle/>
          <a:p>
            <a:pPr marL="0" indent="0" algn="l">
              <a:buNone/>
            </a:pPr>
            <a:endParaRPr lang="en-US" sz="2400" dirty="0">
              <a:latin typeface="Regular lato"/>
            </a:endParaRPr>
          </a:p>
          <a:p>
            <a:pPr marL="0" indent="0" algn="l">
              <a:buNone/>
            </a:pPr>
            <a:r>
              <a:rPr lang="en-US" sz="2400" b="0" i="0" u="none" strike="noStrike" baseline="0" dirty="0">
                <a:latin typeface="Regular lato"/>
              </a:rPr>
              <a:t>• Calculate </a:t>
            </a:r>
            <a:r>
              <a:rPr lang="en-US" sz="2400" b="1" i="0" u="none" strike="noStrike" baseline="0" dirty="0">
                <a:latin typeface="Regular lato"/>
              </a:rPr>
              <a:t>countable </a:t>
            </a:r>
            <a:r>
              <a:rPr lang="en-US" sz="2400" b="0" i="0" u="none" strike="noStrike" baseline="0" dirty="0">
                <a:latin typeface="Regular lato"/>
              </a:rPr>
              <a:t>monthly income</a:t>
            </a:r>
          </a:p>
          <a:p>
            <a:pPr marL="0" indent="0" algn="l">
              <a:buNone/>
            </a:pPr>
            <a:endParaRPr lang="en-US" sz="2400" b="0" i="0" u="none" strike="noStrike" baseline="0" dirty="0">
              <a:latin typeface="Regular lato"/>
            </a:endParaRPr>
          </a:p>
          <a:p>
            <a:pPr marL="0" indent="0" algn="l">
              <a:buNone/>
            </a:pPr>
            <a:r>
              <a:rPr lang="en-US" sz="2400" b="0" i="0" u="none" strike="noStrike" baseline="0" dirty="0">
                <a:latin typeface="Regular lato"/>
              </a:rPr>
              <a:t>• Compare countable monthly income to applicable Medicaid income level based on living arrangement</a:t>
            </a:r>
          </a:p>
          <a:p>
            <a:pPr marL="0" indent="0" algn="l">
              <a:buNone/>
            </a:pPr>
            <a:endParaRPr lang="en-US" sz="2400" b="0" i="0" u="none" strike="noStrike" baseline="0" dirty="0">
              <a:latin typeface="Regular lato"/>
            </a:endParaRPr>
          </a:p>
          <a:p>
            <a:pPr marL="0" indent="0" algn="l">
              <a:buNone/>
            </a:pPr>
            <a:r>
              <a:rPr lang="en-US" sz="2400" b="0" i="0" u="none" strike="noStrike" baseline="0" dirty="0">
                <a:latin typeface="Regular lato"/>
              </a:rPr>
              <a:t>• Excess income (Spenddown) is the amount of countable income that exceeds the Medicaid income level ($1,800)</a:t>
            </a:r>
            <a:endParaRPr lang="en-US" sz="2400" dirty="0">
              <a:latin typeface="Regular lato"/>
            </a:endParaRPr>
          </a:p>
        </p:txBody>
      </p:sp>
      <p:sp>
        <p:nvSpPr>
          <p:cNvPr id="3" name="Title 2">
            <a:extLst>
              <a:ext uri="{FF2B5EF4-FFF2-40B4-BE49-F238E27FC236}">
                <a16:creationId xmlns:a16="http://schemas.microsoft.com/office/drawing/2014/main" id="{ADDC1BD9-D831-80DD-2576-C9778142470C}"/>
              </a:ext>
            </a:extLst>
          </p:cNvPr>
          <p:cNvSpPr>
            <a:spLocks noGrp="1"/>
          </p:cNvSpPr>
          <p:nvPr>
            <p:ph type="title"/>
          </p:nvPr>
        </p:nvSpPr>
        <p:spPr/>
        <p:txBody>
          <a:bodyPr>
            <a:normAutofit/>
          </a:bodyPr>
          <a:lstStyle/>
          <a:p>
            <a:r>
              <a:rPr lang="en-US" i="0" u="none" strike="noStrike" baseline="0" dirty="0">
                <a:latin typeface="+mj-lt"/>
              </a:rPr>
              <a:t>Calculating a Spenddown</a:t>
            </a:r>
            <a:endParaRPr lang="en-US" dirty="0">
              <a:latin typeface="+mj-lt"/>
            </a:endParaRPr>
          </a:p>
        </p:txBody>
      </p:sp>
      <p:sp>
        <p:nvSpPr>
          <p:cNvPr id="4" name="Slide Number Placeholder 3">
            <a:extLst>
              <a:ext uri="{FF2B5EF4-FFF2-40B4-BE49-F238E27FC236}">
                <a16:creationId xmlns:a16="http://schemas.microsoft.com/office/drawing/2014/main" id="{A03751C9-6B47-0C58-AE31-E6420BCD33DC}"/>
              </a:ext>
            </a:extLst>
          </p:cNvPr>
          <p:cNvSpPr>
            <a:spLocks noGrp="1"/>
          </p:cNvSpPr>
          <p:nvPr>
            <p:ph type="sldNum" sz="quarter" idx="12"/>
          </p:nvPr>
        </p:nvSpPr>
        <p:spPr/>
        <p:txBody>
          <a:bodyPr/>
          <a:lstStyle/>
          <a:p>
            <a:fld id="{9916FA2D-ECFE-4D12-BD8F-B52B38DF1D5A}" type="slidenum">
              <a:rPr lang="en-US" smtClean="0"/>
              <a:pPr/>
              <a:t>18</a:t>
            </a:fld>
            <a:endParaRPr lang="en-US" dirty="0"/>
          </a:p>
        </p:txBody>
      </p:sp>
    </p:spTree>
    <p:extLst>
      <p:ext uri="{BB962C8B-B14F-4D97-AF65-F5344CB8AC3E}">
        <p14:creationId xmlns:p14="http://schemas.microsoft.com/office/powerpoint/2010/main" val="3986372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380CD4-3D4A-6D76-9EEC-827B8FA2C391}"/>
              </a:ext>
            </a:extLst>
          </p:cNvPr>
          <p:cNvSpPr>
            <a:spLocks noGrp="1"/>
          </p:cNvSpPr>
          <p:nvPr>
            <p:ph sz="quarter" idx="13"/>
          </p:nvPr>
        </p:nvSpPr>
        <p:spPr/>
        <p:txBody>
          <a:bodyPr>
            <a:normAutofit/>
          </a:bodyPr>
          <a:lstStyle/>
          <a:p>
            <a:pPr algn="l"/>
            <a:endParaRPr lang="en-US" sz="2400" b="1" i="0" u="none" strike="noStrike" baseline="0" dirty="0">
              <a:latin typeface="Regular lato"/>
            </a:endParaRPr>
          </a:p>
          <a:p>
            <a:pPr algn="l"/>
            <a:r>
              <a:rPr lang="en-US" sz="2400" b="1" i="0" u="none" strike="noStrike" baseline="0" dirty="0">
                <a:latin typeface="Regular lato"/>
              </a:rPr>
              <a:t>MBI-WPD Eligibility</a:t>
            </a:r>
          </a:p>
          <a:p>
            <a:pPr algn="l"/>
            <a:endParaRPr lang="en-US" sz="2400" b="1" i="0" u="none" strike="noStrike" baseline="0" dirty="0">
              <a:latin typeface="Regular lato"/>
            </a:endParaRPr>
          </a:p>
          <a:p>
            <a:pPr lvl="1">
              <a:lnSpc>
                <a:spcPct val="100000"/>
              </a:lnSpc>
              <a:spcBef>
                <a:spcPts val="600"/>
              </a:spcBef>
            </a:pPr>
            <a:r>
              <a:rPr lang="en-US" b="0" i="0" u="none" strike="noStrike" baseline="0" dirty="0">
                <a:latin typeface="Regular lato"/>
              </a:rPr>
              <a:t>Working</a:t>
            </a:r>
          </a:p>
          <a:p>
            <a:pPr lvl="1">
              <a:lnSpc>
                <a:spcPct val="100000"/>
              </a:lnSpc>
              <a:spcBef>
                <a:spcPts val="600"/>
              </a:spcBef>
            </a:pPr>
            <a:r>
              <a:rPr lang="en-US" b="0" i="0" u="none" strike="noStrike" baseline="0" dirty="0">
                <a:latin typeface="Regular lato"/>
              </a:rPr>
              <a:t>NYS resident aged 16 to 64</a:t>
            </a:r>
          </a:p>
          <a:p>
            <a:pPr lvl="1">
              <a:lnSpc>
                <a:spcPct val="100000"/>
              </a:lnSpc>
              <a:spcBef>
                <a:spcPts val="600"/>
              </a:spcBef>
            </a:pPr>
            <a:r>
              <a:rPr lang="en-US" b="0" i="0" u="none" strike="noStrike" baseline="0" dirty="0">
                <a:latin typeface="Regular lato"/>
              </a:rPr>
              <a:t>Certified disabled</a:t>
            </a:r>
          </a:p>
          <a:p>
            <a:pPr lvl="1">
              <a:lnSpc>
                <a:spcPct val="100000"/>
              </a:lnSpc>
              <a:spcBef>
                <a:spcPts val="600"/>
              </a:spcBef>
            </a:pPr>
            <a:r>
              <a:rPr lang="en-US" b="0" i="0" u="none" strike="noStrike" baseline="0" dirty="0">
                <a:latin typeface="Regular lato"/>
              </a:rPr>
              <a:t>Under MBI-WPD income and resource limits</a:t>
            </a:r>
          </a:p>
          <a:p>
            <a:pPr lvl="1">
              <a:lnSpc>
                <a:spcPct val="100000"/>
              </a:lnSpc>
              <a:spcBef>
                <a:spcPts val="600"/>
              </a:spcBef>
            </a:pPr>
            <a:r>
              <a:rPr lang="en-US" b="0" i="0" u="none" strike="noStrike" baseline="0" dirty="0">
                <a:latin typeface="Regular lato"/>
              </a:rPr>
              <a:t>Not living in an ICF/DC or receiving SSI</a:t>
            </a:r>
            <a:endParaRPr lang="en-US" dirty="0">
              <a:latin typeface="Regular lato"/>
            </a:endParaRPr>
          </a:p>
        </p:txBody>
      </p:sp>
      <p:sp>
        <p:nvSpPr>
          <p:cNvPr id="3" name="Title 2">
            <a:extLst>
              <a:ext uri="{FF2B5EF4-FFF2-40B4-BE49-F238E27FC236}">
                <a16:creationId xmlns:a16="http://schemas.microsoft.com/office/drawing/2014/main" id="{5E7A6FFD-ECD1-3FAF-F42D-D97E11339665}"/>
              </a:ext>
            </a:extLst>
          </p:cNvPr>
          <p:cNvSpPr>
            <a:spLocks noGrp="1"/>
          </p:cNvSpPr>
          <p:nvPr>
            <p:ph type="title"/>
          </p:nvPr>
        </p:nvSpPr>
        <p:spPr/>
        <p:txBody>
          <a:bodyPr>
            <a:normAutofit fontScale="90000"/>
          </a:bodyPr>
          <a:lstStyle/>
          <a:p>
            <a:r>
              <a:rPr lang="en-US" dirty="0"/>
              <a:t>Medicaid Buy-In for Working People with Disabilities (MBI-WPD)</a:t>
            </a:r>
          </a:p>
        </p:txBody>
      </p:sp>
      <p:sp>
        <p:nvSpPr>
          <p:cNvPr id="4" name="Slide Number Placeholder 3">
            <a:extLst>
              <a:ext uri="{FF2B5EF4-FFF2-40B4-BE49-F238E27FC236}">
                <a16:creationId xmlns:a16="http://schemas.microsoft.com/office/drawing/2014/main" id="{E3731BE4-5811-AD76-60A7-4D4C79E1A029}"/>
              </a:ext>
            </a:extLst>
          </p:cNvPr>
          <p:cNvSpPr>
            <a:spLocks noGrp="1"/>
          </p:cNvSpPr>
          <p:nvPr>
            <p:ph type="sldNum" sz="quarter" idx="12"/>
          </p:nvPr>
        </p:nvSpPr>
        <p:spPr/>
        <p:txBody>
          <a:bodyPr/>
          <a:lstStyle/>
          <a:p>
            <a:fld id="{9916FA2D-ECFE-4D12-BD8F-B52B38DF1D5A}" type="slidenum">
              <a:rPr lang="en-US" smtClean="0"/>
              <a:pPr/>
              <a:t>19</a:t>
            </a:fld>
            <a:endParaRPr lang="en-US" dirty="0"/>
          </a:p>
        </p:txBody>
      </p:sp>
    </p:spTree>
    <p:extLst>
      <p:ext uri="{BB962C8B-B14F-4D97-AF65-F5344CB8AC3E}">
        <p14:creationId xmlns:p14="http://schemas.microsoft.com/office/powerpoint/2010/main" val="119140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8F20BB-F788-B0B7-F8A9-42DB633EC7D4}"/>
              </a:ext>
            </a:extLst>
          </p:cNvPr>
          <p:cNvSpPr>
            <a:spLocks noGrp="1"/>
          </p:cNvSpPr>
          <p:nvPr>
            <p:ph sz="quarter" idx="13"/>
          </p:nvPr>
        </p:nvSpPr>
        <p:spPr/>
        <p:txBody>
          <a:bodyPr>
            <a:normAutofit fontScale="92500"/>
          </a:bodyPr>
          <a:lstStyle/>
          <a:p>
            <a:pPr>
              <a:lnSpc>
                <a:spcPct val="150000"/>
              </a:lnSpc>
              <a:spcBef>
                <a:spcPts val="600"/>
              </a:spcBef>
            </a:pPr>
            <a:r>
              <a:rPr lang="en-US" sz="2400" b="1" i="0" u="none" strike="noStrike" baseline="0" dirty="0">
                <a:latin typeface="Regular lato"/>
              </a:rPr>
              <a:t>MBI-WPD Income &amp; Resources</a:t>
            </a:r>
          </a:p>
          <a:p>
            <a:pPr algn="l">
              <a:lnSpc>
                <a:spcPct val="150000"/>
              </a:lnSpc>
              <a:spcBef>
                <a:spcPts val="600"/>
              </a:spcBef>
            </a:pPr>
            <a:r>
              <a:rPr lang="en-US" sz="2400" b="0" i="0" u="none" strike="noStrike" baseline="0" dirty="0">
                <a:latin typeface="Regular lato"/>
              </a:rPr>
              <a:t>MBI-WPD Income Limit</a:t>
            </a:r>
          </a:p>
          <a:p>
            <a:pPr lvl="1">
              <a:lnSpc>
                <a:spcPct val="100000"/>
              </a:lnSpc>
              <a:spcBef>
                <a:spcPts val="600"/>
              </a:spcBef>
            </a:pPr>
            <a:r>
              <a:rPr lang="en-US" sz="2200" b="0" i="0" u="none" strike="noStrike" baseline="0" dirty="0">
                <a:latin typeface="Regular lato"/>
              </a:rPr>
              <a:t>Individual $</a:t>
            </a:r>
            <a:r>
              <a:rPr lang="en-US" sz="2200" dirty="0">
                <a:latin typeface="Regular lato"/>
              </a:rPr>
              <a:t>3,261 </a:t>
            </a:r>
          </a:p>
          <a:p>
            <a:pPr lvl="1">
              <a:lnSpc>
                <a:spcPct val="150000"/>
              </a:lnSpc>
              <a:spcBef>
                <a:spcPts val="600"/>
              </a:spcBef>
            </a:pPr>
            <a:r>
              <a:rPr lang="en-US" sz="2200" b="0" i="0" u="none" strike="noStrike" baseline="0" dirty="0">
                <a:latin typeface="Regular lato"/>
              </a:rPr>
              <a:t>Couple $</a:t>
            </a:r>
            <a:r>
              <a:rPr lang="en-US" sz="2200" dirty="0">
                <a:latin typeface="Regular lato"/>
              </a:rPr>
              <a:t>4,407</a:t>
            </a:r>
          </a:p>
          <a:p>
            <a:pPr>
              <a:lnSpc>
                <a:spcPct val="150000"/>
              </a:lnSpc>
              <a:spcBef>
                <a:spcPts val="600"/>
              </a:spcBef>
            </a:pPr>
            <a:r>
              <a:rPr lang="en-US" sz="2400" b="0" i="0" u="none" strike="noStrike" baseline="0" dirty="0">
                <a:latin typeface="Regular lato"/>
              </a:rPr>
              <a:t>MBI-WPD Resource Limit</a:t>
            </a:r>
          </a:p>
          <a:p>
            <a:pPr lvl="1">
              <a:lnSpc>
                <a:spcPct val="150000"/>
              </a:lnSpc>
              <a:spcBef>
                <a:spcPts val="600"/>
              </a:spcBef>
            </a:pPr>
            <a:r>
              <a:rPr lang="en-US" sz="2200" b="0" i="0" u="none" strike="noStrike" baseline="0" dirty="0">
                <a:latin typeface="Regular lato"/>
              </a:rPr>
              <a:t>Individual $</a:t>
            </a:r>
            <a:r>
              <a:rPr lang="en-US" sz="2200" dirty="0">
                <a:latin typeface="Regular lato"/>
              </a:rPr>
              <a:t>32,532.00 </a:t>
            </a:r>
          </a:p>
          <a:p>
            <a:pPr lvl="1">
              <a:lnSpc>
                <a:spcPct val="150000"/>
              </a:lnSpc>
              <a:spcBef>
                <a:spcPts val="600"/>
              </a:spcBef>
            </a:pPr>
            <a:r>
              <a:rPr lang="en-US" sz="2200" b="0" i="0" u="none" strike="noStrike" baseline="0" dirty="0">
                <a:latin typeface="Regular lato"/>
              </a:rPr>
              <a:t>Couple $</a:t>
            </a:r>
            <a:r>
              <a:rPr lang="en-US" sz="2200" dirty="0">
                <a:latin typeface="Regular lato"/>
              </a:rPr>
              <a:t>43,781.00</a:t>
            </a:r>
          </a:p>
          <a:p>
            <a:pPr>
              <a:lnSpc>
                <a:spcPct val="100000"/>
              </a:lnSpc>
              <a:spcBef>
                <a:spcPts val="600"/>
              </a:spcBef>
            </a:pPr>
            <a:r>
              <a:rPr lang="en-US" sz="2400" dirty="0">
                <a:latin typeface="Regular lato"/>
              </a:rPr>
              <a:t>Calculating </a:t>
            </a:r>
            <a:r>
              <a:rPr lang="en-US" sz="2400" i="1" dirty="0">
                <a:latin typeface="Regular lato"/>
              </a:rPr>
              <a:t>countable income</a:t>
            </a:r>
            <a:r>
              <a:rPr lang="en-US" sz="2400" dirty="0">
                <a:latin typeface="Regular lato"/>
              </a:rPr>
              <a:t>:</a:t>
            </a:r>
          </a:p>
          <a:p>
            <a:pPr lvl="1">
              <a:lnSpc>
                <a:spcPct val="100000"/>
              </a:lnSpc>
              <a:spcBef>
                <a:spcPts val="600"/>
              </a:spcBef>
            </a:pPr>
            <a:r>
              <a:rPr lang="en-US" sz="2400" dirty="0">
                <a:latin typeface="Regular lato"/>
              </a:rPr>
              <a:t>Total income (earned &amp; unearned) – income exemptions = </a:t>
            </a:r>
            <a:r>
              <a:rPr lang="en-US" sz="2400" i="1" dirty="0">
                <a:latin typeface="Regular lato"/>
              </a:rPr>
              <a:t>countable income</a:t>
            </a:r>
          </a:p>
          <a:p>
            <a:pPr>
              <a:lnSpc>
                <a:spcPct val="150000"/>
              </a:lnSpc>
              <a:spcBef>
                <a:spcPts val="600"/>
              </a:spcBef>
            </a:pPr>
            <a:endParaRPr lang="en-US" sz="2600" dirty="0">
              <a:latin typeface="Regular lato"/>
            </a:endParaRPr>
          </a:p>
        </p:txBody>
      </p:sp>
      <p:sp>
        <p:nvSpPr>
          <p:cNvPr id="3" name="Title 2">
            <a:extLst>
              <a:ext uri="{FF2B5EF4-FFF2-40B4-BE49-F238E27FC236}">
                <a16:creationId xmlns:a16="http://schemas.microsoft.com/office/drawing/2014/main" id="{1B6DD2EC-A347-A6A2-B764-3992CD93097A}"/>
              </a:ext>
            </a:extLst>
          </p:cNvPr>
          <p:cNvSpPr>
            <a:spLocks noGrp="1"/>
          </p:cNvSpPr>
          <p:nvPr>
            <p:ph type="title"/>
          </p:nvPr>
        </p:nvSpPr>
        <p:spPr/>
        <p:txBody>
          <a:bodyPr/>
          <a:lstStyle/>
          <a:p>
            <a:r>
              <a:rPr lang="en-US" dirty="0"/>
              <a:t>MBI Income &amp; Resource Limits</a:t>
            </a:r>
          </a:p>
        </p:txBody>
      </p:sp>
      <p:sp>
        <p:nvSpPr>
          <p:cNvPr id="4" name="Slide Number Placeholder 3">
            <a:extLst>
              <a:ext uri="{FF2B5EF4-FFF2-40B4-BE49-F238E27FC236}">
                <a16:creationId xmlns:a16="http://schemas.microsoft.com/office/drawing/2014/main" id="{9E2BC342-699D-9F52-742C-E1A2BC941956}"/>
              </a:ext>
            </a:extLst>
          </p:cNvPr>
          <p:cNvSpPr>
            <a:spLocks noGrp="1"/>
          </p:cNvSpPr>
          <p:nvPr>
            <p:ph type="sldNum" sz="quarter" idx="12"/>
          </p:nvPr>
        </p:nvSpPr>
        <p:spPr/>
        <p:txBody>
          <a:bodyPr/>
          <a:lstStyle/>
          <a:p>
            <a:fld id="{9916FA2D-ECFE-4D12-BD8F-B52B38DF1D5A}" type="slidenum">
              <a:rPr lang="en-US" smtClean="0"/>
              <a:pPr/>
              <a:t>20</a:t>
            </a:fld>
            <a:endParaRPr lang="en-US" dirty="0"/>
          </a:p>
        </p:txBody>
      </p:sp>
    </p:spTree>
    <p:extLst>
      <p:ext uri="{BB962C8B-B14F-4D97-AF65-F5344CB8AC3E}">
        <p14:creationId xmlns:p14="http://schemas.microsoft.com/office/powerpoint/2010/main" val="4113935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40C414-E760-C993-6F9E-B2AE76DB0784}"/>
              </a:ext>
            </a:extLst>
          </p:cNvPr>
          <p:cNvSpPr>
            <a:spLocks noGrp="1"/>
          </p:cNvSpPr>
          <p:nvPr>
            <p:ph sz="quarter" idx="13"/>
          </p:nvPr>
        </p:nvSpPr>
        <p:spPr/>
        <p:txBody>
          <a:bodyPr/>
          <a:lstStyle/>
          <a:p>
            <a:pPr marL="0" indent="0" algn="l">
              <a:buNone/>
            </a:pPr>
            <a:endParaRPr lang="en-US" sz="1800" b="1" i="0" u="none" strike="noStrike" baseline="0" dirty="0">
              <a:solidFill>
                <a:srgbClr val="5A2B6F"/>
              </a:solidFill>
              <a:latin typeface="Arial" panose="020B0604020202020204" pitchFamily="34" charset="0"/>
            </a:endParaRPr>
          </a:p>
          <a:p>
            <a:pPr marL="0" indent="0" algn="l">
              <a:buNone/>
            </a:pPr>
            <a:r>
              <a:rPr lang="en-US" sz="2400" b="1" i="0" u="none" strike="noStrike" baseline="0" dirty="0">
                <a:latin typeface="Regular lato"/>
              </a:rPr>
              <a:t>Special Medicaid Budgeting for Former SSI Recipients</a:t>
            </a:r>
          </a:p>
          <a:p>
            <a:pPr marL="0" indent="0" algn="l">
              <a:buNone/>
            </a:pPr>
            <a:endParaRPr lang="en-US" sz="2400" b="1" i="0" u="none" strike="noStrike" baseline="0" dirty="0">
              <a:latin typeface="Regular lato"/>
            </a:endParaRPr>
          </a:p>
          <a:p>
            <a:pPr lvl="1"/>
            <a:r>
              <a:rPr lang="en-US" b="1" i="0" u="none" strike="noStrike" baseline="0" dirty="0">
                <a:latin typeface="Regular lato"/>
              </a:rPr>
              <a:t>DAC or Pickle</a:t>
            </a:r>
            <a:r>
              <a:rPr lang="en-US" b="0" i="0" u="none" strike="noStrike" baseline="0" dirty="0">
                <a:latin typeface="Regular lato"/>
              </a:rPr>
              <a:t> budgeting</a:t>
            </a:r>
          </a:p>
          <a:p>
            <a:pPr lvl="2"/>
            <a:r>
              <a:rPr lang="en-US" sz="2400" b="1" i="0" u="none" strike="noStrike" baseline="0" dirty="0">
                <a:latin typeface="Regular lato"/>
              </a:rPr>
              <a:t>DAC</a:t>
            </a:r>
            <a:r>
              <a:rPr lang="en-US" sz="2400" b="0" i="0" u="none" strike="noStrike" baseline="0" dirty="0">
                <a:latin typeface="Regular lato"/>
              </a:rPr>
              <a:t> = Loss of SSI due to an initial or increased SSA benefit on a parent’s claim</a:t>
            </a:r>
          </a:p>
          <a:p>
            <a:pPr lvl="2"/>
            <a:r>
              <a:rPr lang="en-US" sz="2400" b="1" i="0" u="none" strike="noStrike" baseline="0" dirty="0">
                <a:latin typeface="Regular lato"/>
              </a:rPr>
              <a:t>Pickle</a:t>
            </a:r>
            <a:r>
              <a:rPr lang="en-US" sz="2400" b="0" i="0" u="none" strike="noStrike" baseline="0" dirty="0">
                <a:latin typeface="Regular lato"/>
              </a:rPr>
              <a:t> = Loss of SSI due to SSA COLA increases</a:t>
            </a:r>
          </a:p>
          <a:p>
            <a:pPr lvl="1"/>
            <a:endParaRPr lang="en-US" sz="2000" b="0" i="0" u="none" strike="noStrike" baseline="0" dirty="0">
              <a:latin typeface="Regular lato"/>
            </a:endParaRPr>
          </a:p>
          <a:p>
            <a:pPr algn="l"/>
            <a:r>
              <a:rPr lang="en-US" sz="2400" b="0" i="0" u="none" strike="noStrike" baseline="0" dirty="0">
                <a:latin typeface="Regular lato"/>
              </a:rPr>
              <a:t>Exempt all or part of SSA income</a:t>
            </a:r>
          </a:p>
          <a:p>
            <a:pPr algn="l"/>
            <a:r>
              <a:rPr lang="en-US" sz="2400" b="0" i="0" u="none" strike="noStrike" baseline="0" dirty="0">
                <a:latin typeface="Regular lato"/>
              </a:rPr>
              <a:t>Remove or reduce a spenddown</a:t>
            </a:r>
            <a:endParaRPr lang="en-US" sz="2400" dirty="0">
              <a:latin typeface="Regular lato"/>
            </a:endParaRPr>
          </a:p>
        </p:txBody>
      </p:sp>
      <p:sp>
        <p:nvSpPr>
          <p:cNvPr id="3" name="Title 2">
            <a:extLst>
              <a:ext uri="{FF2B5EF4-FFF2-40B4-BE49-F238E27FC236}">
                <a16:creationId xmlns:a16="http://schemas.microsoft.com/office/drawing/2014/main" id="{D84F17D9-886A-7B2F-7545-2BAFB977CE37}"/>
              </a:ext>
            </a:extLst>
          </p:cNvPr>
          <p:cNvSpPr>
            <a:spLocks noGrp="1"/>
          </p:cNvSpPr>
          <p:nvPr>
            <p:ph type="title"/>
          </p:nvPr>
        </p:nvSpPr>
        <p:spPr>
          <a:xfrm>
            <a:off x="2150585" y="487328"/>
            <a:ext cx="8739128" cy="1013481"/>
          </a:xfrm>
        </p:spPr>
        <p:txBody>
          <a:bodyPr>
            <a:normAutofit fontScale="90000"/>
          </a:bodyPr>
          <a:lstStyle/>
          <a:p>
            <a:r>
              <a:rPr lang="en-US" sz="3600" b="1" i="0" u="none" strike="noStrike" baseline="0" dirty="0">
                <a:latin typeface="+mj-lt"/>
              </a:rPr>
              <a:t>Special Medicaid Budgeting</a:t>
            </a:r>
            <a:br>
              <a:rPr lang="en-US" sz="3200" b="1" i="0" u="none" strike="noStrike" baseline="0" dirty="0">
                <a:solidFill>
                  <a:srgbClr val="5A2B6F"/>
                </a:solidFill>
                <a:latin typeface="Arial" panose="020B0604020202020204" pitchFamily="34" charset="0"/>
              </a:rPr>
            </a:br>
            <a:endParaRPr lang="en-US" dirty="0"/>
          </a:p>
        </p:txBody>
      </p:sp>
      <p:sp>
        <p:nvSpPr>
          <p:cNvPr id="4" name="Slide Number Placeholder 3">
            <a:extLst>
              <a:ext uri="{FF2B5EF4-FFF2-40B4-BE49-F238E27FC236}">
                <a16:creationId xmlns:a16="http://schemas.microsoft.com/office/drawing/2014/main" id="{423A0933-35E0-8E58-244E-FC9810CA1D43}"/>
              </a:ext>
            </a:extLst>
          </p:cNvPr>
          <p:cNvSpPr>
            <a:spLocks noGrp="1"/>
          </p:cNvSpPr>
          <p:nvPr>
            <p:ph type="sldNum" sz="quarter" idx="12"/>
          </p:nvPr>
        </p:nvSpPr>
        <p:spPr/>
        <p:txBody>
          <a:bodyPr/>
          <a:lstStyle/>
          <a:p>
            <a:fld id="{9916FA2D-ECFE-4D12-BD8F-B52B38DF1D5A}" type="slidenum">
              <a:rPr lang="en-US" smtClean="0"/>
              <a:pPr/>
              <a:t>21</a:t>
            </a:fld>
            <a:endParaRPr lang="en-US" dirty="0"/>
          </a:p>
        </p:txBody>
      </p:sp>
    </p:spTree>
    <p:extLst>
      <p:ext uri="{BB962C8B-B14F-4D97-AF65-F5344CB8AC3E}">
        <p14:creationId xmlns:p14="http://schemas.microsoft.com/office/powerpoint/2010/main" val="3672609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190664-51E9-1CDB-1BE8-1092FCC97438}"/>
              </a:ext>
            </a:extLst>
          </p:cNvPr>
          <p:cNvSpPr>
            <a:spLocks noGrp="1"/>
          </p:cNvSpPr>
          <p:nvPr>
            <p:ph sz="quarter" idx="13"/>
          </p:nvPr>
        </p:nvSpPr>
        <p:spPr/>
        <p:txBody>
          <a:bodyPr>
            <a:normAutofit fontScale="55000" lnSpcReduction="20000"/>
          </a:bodyPr>
          <a:lstStyle/>
          <a:p>
            <a:pPr algn="l">
              <a:lnSpc>
                <a:spcPct val="120000"/>
              </a:lnSpc>
              <a:spcBef>
                <a:spcPts val="600"/>
              </a:spcBef>
            </a:pPr>
            <a:r>
              <a:rPr lang="en-US" sz="3800" b="0" i="0" dirty="0">
                <a:solidFill>
                  <a:srgbClr val="000000"/>
                </a:solidFill>
                <a:effectLst/>
                <a:latin typeface="Regular lato"/>
              </a:rPr>
              <a:t>Individuals who lose SSI benefits due to either the initial receipt of Social Security benefits on a parent’s work record or a subsequent increase in the Social Security benefits may be able to retain their Medicaid coverage.</a:t>
            </a:r>
          </a:p>
          <a:p>
            <a:pPr algn="l">
              <a:lnSpc>
                <a:spcPct val="120000"/>
              </a:lnSpc>
              <a:spcBef>
                <a:spcPts val="600"/>
              </a:spcBef>
            </a:pPr>
            <a:r>
              <a:rPr lang="en-US" sz="3800" b="0" i="0" dirty="0">
                <a:solidFill>
                  <a:srgbClr val="000000"/>
                </a:solidFill>
                <a:effectLst/>
                <a:latin typeface="Regular lato"/>
              </a:rPr>
              <a:t>To be eligible for Medicaid as a DAC, all the following must be true for the </a:t>
            </a:r>
            <a:r>
              <a:rPr lang="en-US" sz="3800" dirty="0">
                <a:solidFill>
                  <a:srgbClr val="000000"/>
                </a:solidFill>
                <a:latin typeface="Regular lato"/>
              </a:rPr>
              <a:t>person</a:t>
            </a:r>
            <a:r>
              <a:rPr lang="en-US" sz="3800" b="0" i="0" dirty="0">
                <a:solidFill>
                  <a:srgbClr val="000000"/>
                </a:solidFill>
                <a:effectLst/>
                <a:latin typeface="Regular lato"/>
              </a:rPr>
              <a:t>:</a:t>
            </a:r>
          </a:p>
          <a:p>
            <a:pPr lvl="1">
              <a:lnSpc>
                <a:spcPct val="120000"/>
              </a:lnSpc>
              <a:spcBef>
                <a:spcPts val="600"/>
              </a:spcBef>
            </a:pPr>
            <a:r>
              <a:rPr lang="en-US" sz="3800" b="0" i="0" dirty="0">
                <a:solidFill>
                  <a:srgbClr val="000000"/>
                </a:solidFill>
                <a:effectLst/>
                <a:latin typeface="Regular lato"/>
              </a:rPr>
              <a:t>Be at least 18 years old</a:t>
            </a:r>
          </a:p>
          <a:p>
            <a:pPr lvl="1">
              <a:lnSpc>
                <a:spcPct val="120000"/>
              </a:lnSpc>
              <a:spcBef>
                <a:spcPts val="600"/>
              </a:spcBef>
            </a:pPr>
            <a:r>
              <a:rPr lang="en-US" sz="3800" b="0" i="0" dirty="0">
                <a:solidFill>
                  <a:srgbClr val="000000"/>
                </a:solidFill>
                <a:effectLst/>
                <a:latin typeface="Regular lato"/>
              </a:rPr>
              <a:t>Have been eligible for SSI based on blindness or disability</a:t>
            </a:r>
          </a:p>
          <a:p>
            <a:pPr lvl="1">
              <a:lnSpc>
                <a:spcPct val="120000"/>
              </a:lnSpc>
              <a:spcBef>
                <a:spcPts val="600"/>
              </a:spcBef>
            </a:pPr>
            <a:r>
              <a:rPr lang="en-US" sz="3800" b="0" i="0" dirty="0">
                <a:solidFill>
                  <a:srgbClr val="000000"/>
                </a:solidFill>
                <a:effectLst/>
                <a:latin typeface="Regular lato"/>
              </a:rPr>
              <a:t>Have become blind or disabled prior to age 22</a:t>
            </a:r>
          </a:p>
          <a:p>
            <a:pPr lvl="1">
              <a:lnSpc>
                <a:spcPct val="120000"/>
              </a:lnSpc>
              <a:spcBef>
                <a:spcPts val="600"/>
              </a:spcBef>
            </a:pPr>
            <a:r>
              <a:rPr lang="en-US" sz="3800" b="0" i="0" dirty="0">
                <a:solidFill>
                  <a:srgbClr val="000000"/>
                </a:solidFill>
                <a:effectLst/>
                <a:latin typeface="Regular lato"/>
              </a:rPr>
              <a:t>Have lost SSI on or after July 1,1987 due to an initial entitlement to or an increase in SSA Disabled Adult Child benefits</a:t>
            </a:r>
          </a:p>
          <a:p>
            <a:pPr lvl="1">
              <a:lnSpc>
                <a:spcPct val="120000"/>
              </a:lnSpc>
              <a:spcBef>
                <a:spcPts val="600"/>
              </a:spcBef>
            </a:pPr>
            <a:r>
              <a:rPr lang="en-US" sz="3800" b="0" i="0" dirty="0">
                <a:solidFill>
                  <a:srgbClr val="000000"/>
                </a:solidFill>
                <a:effectLst/>
                <a:latin typeface="Regular lato"/>
              </a:rPr>
              <a:t>Continue to meet all other SSI eligibility requirements</a:t>
            </a:r>
          </a:p>
          <a:p>
            <a:pPr lvl="1">
              <a:lnSpc>
                <a:spcPct val="120000"/>
              </a:lnSpc>
              <a:spcBef>
                <a:spcPts val="600"/>
              </a:spcBef>
            </a:pPr>
            <a:r>
              <a:rPr lang="en-US" sz="3800" b="0" i="0" dirty="0">
                <a:solidFill>
                  <a:srgbClr val="000000"/>
                </a:solidFill>
                <a:effectLst/>
                <a:latin typeface="Regular lato"/>
              </a:rPr>
              <a:t>Live in an Individualized Residential Alternative (IRA), Community Residence (CR), Family Care (FC) home, or at home</a:t>
            </a:r>
          </a:p>
          <a:p>
            <a:endParaRPr lang="en-US" dirty="0"/>
          </a:p>
        </p:txBody>
      </p:sp>
      <p:sp>
        <p:nvSpPr>
          <p:cNvPr id="3" name="Title 2">
            <a:extLst>
              <a:ext uri="{FF2B5EF4-FFF2-40B4-BE49-F238E27FC236}">
                <a16:creationId xmlns:a16="http://schemas.microsoft.com/office/drawing/2014/main" id="{3CA49DC4-D0C3-DEA5-0A77-F854DA6382D4}"/>
              </a:ext>
            </a:extLst>
          </p:cNvPr>
          <p:cNvSpPr>
            <a:spLocks noGrp="1"/>
          </p:cNvSpPr>
          <p:nvPr>
            <p:ph type="title"/>
          </p:nvPr>
        </p:nvSpPr>
        <p:spPr/>
        <p:txBody>
          <a:bodyPr/>
          <a:lstStyle/>
          <a:p>
            <a:r>
              <a:rPr lang="en-US" dirty="0"/>
              <a:t>Disabled Adult Child (DAC)</a:t>
            </a:r>
          </a:p>
        </p:txBody>
      </p:sp>
      <p:sp>
        <p:nvSpPr>
          <p:cNvPr id="4" name="Slide Number Placeholder 3">
            <a:extLst>
              <a:ext uri="{FF2B5EF4-FFF2-40B4-BE49-F238E27FC236}">
                <a16:creationId xmlns:a16="http://schemas.microsoft.com/office/drawing/2014/main" id="{1C4D16E5-37F6-7490-7296-6E750597F19D}"/>
              </a:ext>
            </a:extLst>
          </p:cNvPr>
          <p:cNvSpPr>
            <a:spLocks noGrp="1"/>
          </p:cNvSpPr>
          <p:nvPr>
            <p:ph type="sldNum" sz="quarter" idx="12"/>
          </p:nvPr>
        </p:nvSpPr>
        <p:spPr/>
        <p:txBody>
          <a:bodyPr/>
          <a:lstStyle/>
          <a:p>
            <a:fld id="{9916FA2D-ECFE-4D12-BD8F-B52B38DF1D5A}" type="slidenum">
              <a:rPr lang="en-US" smtClean="0"/>
              <a:pPr/>
              <a:t>22</a:t>
            </a:fld>
            <a:endParaRPr lang="en-US" dirty="0"/>
          </a:p>
        </p:txBody>
      </p:sp>
    </p:spTree>
    <p:extLst>
      <p:ext uri="{BB962C8B-B14F-4D97-AF65-F5344CB8AC3E}">
        <p14:creationId xmlns:p14="http://schemas.microsoft.com/office/powerpoint/2010/main" val="4263903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8DFBCC-F03D-B948-5FC2-DE0FC8D826AA}"/>
              </a:ext>
            </a:extLst>
          </p:cNvPr>
          <p:cNvSpPr>
            <a:spLocks noGrp="1"/>
          </p:cNvSpPr>
          <p:nvPr>
            <p:ph sz="quarter" idx="13"/>
          </p:nvPr>
        </p:nvSpPr>
        <p:spPr/>
        <p:txBody>
          <a:bodyPr>
            <a:normAutofit fontScale="70000" lnSpcReduction="20000"/>
          </a:bodyPr>
          <a:lstStyle/>
          <a:p>
            <a:pPr marL="0" indent="0" algn="l">
              <a:lnSpc>
                <a:spcPct val="120000"/>
              </a:lnSpc>
              <a:spcBef>
                <a:spcPts val="600"/>
              </a:spcBef>
              <a:buNone/>
            </a:pPr>
            <a:r>
              <a:rPr lang="en-US" b="1" i="0" dirty="0">
                <a:effectLst/>
                <a:latin typeface="Regular lato"/>
              </a:rPr>
              <a:t>Pickle Amendment</a:t>
            </a:r>
          </a:p>
          <a:p>
            <a:pPr marL="0" indent="0" algn="l">
              <a:lnSpc>
                <a:spcPct val="120000"/>
              </a:lnSpc>
              <a:spcBef>
                <a:spcPts val="600"/>
              </a:spcBef>
              <a:buNone/>
            </a:pPr>
            <a:r>
              <a:rPr lang="en-US" b="0" i="0" dirty="0">
                <a:effectLst/>
                <a:latin typeface="Regular lato"/>
              </a:rPr>
              <a:t>The Pickle Amendment allows an individual to continue to receive Medicaid if they lost SSI due to a Social Security Cost of Living Adjustment (COLA).</a:t>
            </a:r>
          </a:p>
          <a:p>
            <a:pPr marL="0" indent="0" algn="l">
              <a:lnSpc>
                <a:spcPct val="120000"/>
              </a:lnSpc>
              <a:spcBef>
                <a:spcPts val="600"/>
              </a:spcBef>
              <a:buNone/>
            </a:pPr>
            <a:r>
              <a:rPr lang="en-US" b="0" i="0" dirty="0">
                <a:effectLst/>
                <a:latin typeface="Regular lato"/>
              </a:rPr>
              <a:t>For continued Medicaid eligibility under the Pickle Amendment, the </a:t>
            </a:r>
            <a:r>
              <a:rPr lang="en-US" dirty="0">
                <a:latin typeface="Regular lato"/>
              </a:rPr>
              <a:t>person</a:t>
            </a:r>
            <a:r>
              <a:rPr lang="en-US" b="0" i="0" dirty="0">
                <a:effectLst/>
                <a:latin typeface="Regular lato"/>
              </a:rPr>
              <a:t> must meet the following criteria:</a:t>
            </a:r>
          </a:p>
          <a:p>
            <a:pPr algn="l">
              <a:lnSpc>
                <a:spcPct val="120000"/>
              </a:lnSpc>
              <a:spcBef>
                <a:spcPts val="600"/>
              </a:spcBef>
              <a:buFont typeface="Arial" panose="020B0604020202020204" pitchFamily="34" charset="0"/>
              <a:buChar char="•"/>
            </a:pPr>
            <a:r>
              <a:rPr lang="en-US" b="0" i="0" dirty="0">
                <a:effectLst/>
                <a:latin typeface="Regular lato"/>
              </a:rPr>
              <a:t>At any time after April 1977, the individual was entitled to both Supplemental Security Income (SSI) and Social Security Retirement, Survivors, or Disability (</a:t>
            </a:r>
            <a:r>
              <a:rPr lang="en-US" dirty="0">
                <a:latin typeface="Regular lato"/>
              </a:rPr>
              <a:t>Title II</a:t>
            </a:r>
            <a:r>
              <a:rPr lang="en-US" b="0" i="0" dirty="0">
                <a:effectLst/>
                <a:latin typeface="Regular lato"/>
              </a:rPr>
              <a:t>) benefits at the same time, and subsequently became ineligible for SSI because of Social Security cost of living adjustment; and</a:t>
            </a:r>
          </a:p>
          <a:p>
            <a:pPr algn="l">
              <a:lnSpc>
                <a:spcPct val="120000"/>
              </a:lnSpc>
              <a:spcBef>
                <a:spcPts val="600"/>
              </a:spcBef>
              <a:buFont typeface="Arial" panose="020B0604020202020204" pitchFamily="34" charset="0"/>
              <a:buChar char="•"/>
            </a:pPr>
            <a:r>
              <a:rPr lang="en-US" b="0" i="0" dirty="0">
                <a:effectLst/>
                <a:latin typeface="Regular lato"/>
              </a:rPr>
              <a:t>The individual is currently eligible for and receiving </a:t>
            </a:r>
            <a:r>
              <a:rPr lang="en-US" dirty="0">
                <a:latin typeface="Regular lato"/>
              </a:rPr>
              <a:t>Title II benefits</a:t>
            </a:r>
            <a:r>
              <a:rPr lang="en-US" b="0" i="0" dirty="0">
                <a:effectLst/>
                <a:latin typeface="Regular lato"/>
              </a:rPr>
              <a:t>; and</a:t>
            </a:r>
          </a:p>
          <a:p>
            <a:pPr algn="l">
              <a:lnSpc>
                <a:spcPct val="120000"/>
              </a:lnSpc>
              <a:spcBef>
                <a:spcPts val="600"/>
              </a:spcBef>
              <a:buFont typeface="Arial" panose="020B0604020202020204" pitchFamily="34" charset="0"/>
              <a:buChar char="•"/>
            </a:pPr>
            <a:r>
              <a:rPr lang="en-US" b="0" i="0" dirty="0">
                <a:effectLst/>
                <a:latin typeface="Regular lato"/>
              </a:rPr>
              <a:t>The individual would be eligible for SSI if the COLAs received since the last month that they received both </a:t>
            </a:r>
            <a:r>
              <a:rPr lang="en-US" dirty="0">
                <a:latin typeface="Regular lato"/>
              </a:rPr>
              <a:t>Title II</a:t>
            </a:r>
            <a:r>
              <a:rPr lang="en-US" b="0" i="0" dirty="0">
                <a:effectLst/>
                <a:latin typeface="Regular lato"/>
              </a:rPr>
              <a:t> and SSI benefits were disregarded; and</a:t>
            </a:r>
          </a:p>
          <a:p>
            <a:pPr algn="l">
              <a:lnSpc>
                <a:spcPct val="120000"/>
              </a:lnSpc>
              <a:spcBef>
                <a:spcPts val="600"/>
              </a:spcBef>
              <a:buFont typeface="Arial" panose="020B0604020202020204" pitchFamily="34" charset="0"/>
              <a:buChar char="•"/>
            </a:pPr>
            <a:r>
              <a:rPr lang="en-US" b="0" i="0" dirty="0">
                <a:effectLst/>
                <a:latin typeface="Regular lato"/>
              </a:rPr>
              <a:t>The individual must live in an Individualized Residential Alternative (IRA), Community Residence (CR), Family Care home (FC), or at home.</a:t>
            </a:r>
          </a:p>
          <a:p>
            <a:pPr marL="0" indent="0">
              <a:buNone/>
            </a:pPr>
            <a:endParaRPr lang="en-US" dirty="0"/>
          </a:p>
        </p:txBody>
      </p:sp>
      <p:sp>
        <p:nvSpPr>
          <p:cNvPr id="3" name="Title 2">
            <a:extLst>
              <a:ext uri="{FF2B5EF4-FFF2-40B4-BE49-F238E27FC236}">
                <a16:creationId xmlns:a16="http://schemas.microsoft.com/office/drawing/2014/main" id="{98218E5B-0BEF-72F7-97CA-3D7BDA67EA51}"/>
              </a:ext>
            </a:extLst>
          </p:cNvPr>
          <p:cNvSpPr>
            <a:spLocks noGrp="1"/>
          </p:cNvSpPr>
          <p:nvPr>
            <p:ph type="title"/>
          </p:nvPr>
        </p:nvSpPr>
        <p:spPr/>
        <p:txBody>
          <a:bodyPr/>
          <a:lstStyle/>
          <a:p>
            <a:r>
              <a:rPr lang="en-US" dirty="0"/>
              <a:t>PICKLE</a:t>
            </a:r>
          </a:p>
        </p:txBody>
      </p:sp>
      <p:sp>
        <p:nvSpPr>
          <p:cNvPr id="4" name="Slide Number Placeholder 3">
            <a:extLst>
              <a:ext uri="{FF2B5EF4-FFF2-40B4-BE49-F238E27FC236}">
                <a16:creationId xmlns:a16="http://schemas.microsoft.com/office/drawing/2014/main" id="{7B5DC5CA-B0E6-3198-DE33-A5741543D746}"/>
              </a:ext>
            </a:extLst>
          </p:cNvPr>
          <p:cNvSpPr>
            <a:spLocks noGrp="1"/>
          </p:cNvSpPr>
          <p:nvPr>
            <p:ph type="sldNum" sz="quarter" idx="12"/>
          </p:nvPr>
        </p:nvSpPr>
        <p:spPr/>
        <p:txBody>
          <a:bodyPr/>
          <a:lstStyle/>
          <a:p>
            <a:fld id="{9916FA2D-ECFE-4D12-BD8F-B52B38DF1D5A}" type="slidenum">
              <a:rPr lang="en-US" smtClean="0"/>
              <a:pPr/>
              <a:t>23</a:t>
            </a:fld>
            <a:endParaRPr lang="en-US" dirty="0"/>
          </a:p>
        </p:txBody>
      </p:sp>
    </p:spTree>
    <p:extLst>
      <p:ext uri="{BB962C8B-B14F-4D97-AF65-F5344CB8AC3E}">
        <p14:creationId xmlns:p14="http://schemas.microsoft.com/office/powerpoint/2010/main" val="2385667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9B02B8-ADC9-AE25-2063-91C92A31D275}"/>
              </a:ext>
            </a:extLst>
          </p:cNvPr>
          <p:cNvSpPr>
            <a:spLocks noGrp="1"/>
          </p:cNvSpPr>
          <p:nvPr>
            <p:ph sz="quarter" idx="13"/>
          </p:nvPr>
        </p:nvSpPr>
        <p:spPr>
          <a:xfrm>
            <a:off x="659220" y="1584251"/>
            <a:ext cx="10809146" cy="4907037"/>
          </a:xfrm>
        </p:spPr>
        <p:txBody>
          <a:bodyPr>
            <a:normAutofit fontScale="40000" lnSpcReduction="20000"/>
          </a:bodyPr>
          <a:lstStyle/>
          <a:p>
            <a:pPr marL="0" indent="0" algn="l">
              <a:lnSpc>
                <a:spcPct val="120000"/>
              </a:lnSpc>
              <a:spcBef>
                <a:spcPts val="600"/>
              </a:spcBef>
              <a:buNone/>
            </a:pPr>
            <a:r>
              <a:rPr lang="en-US" sz="5000" b="0" i="0" dirty="0">
                <a:solidFill>
                  <a:srgbClr val="000000"/>
                </a:solidFill>
                <a:effectLst/>
                <a:latin typeface="Regular lato"/>
              </a:rPr>
              <a:t>SSI recipients are often concerned that they will lose Medicaid if they go to work. Section 1619(b) of the Social Security Act provides some protection for these individuals by continuing Medicaid coverage if the individuals lost SSI payments because of earnings. </a:t>
            </a:r>
          </a:p>
          <a:p>
            <a:pPr marL="0" indent="0" algn="l">
              <a:lnSpc>
                <a:spcPct val="120000"/>
              </a:lnSpc>
              <a:spcBef>
                <a:spcPts val="600"/>
              </a:spcBef>
              <a:buNone/>
            </a:pPr>
            <a:r>
              <a:rPr lang="en-US" sz="5000" b="0" i="0" dirty="0">
                <a:solidFill>
                  <a:srgbClr val="000000"/>
                </a:solidFill>
                <a:effectLst/>
                <a:latin typeface="Regular lato"/>
              </a:rPr>
              <a:t>To qualify for this continuing Medicaid coverage, a person must meet all the following criteria:</a:t>
            </a:r>
          </a:p>
          <a:p>
            <a:pPr lvl="1">
              <a:lnSpc>
                <a:spcPct val="120000"/>
              </a:lnSpc>
              <a:spcBef>
                <a:spcPts val="600"/>
              </a:spcBef>
            </a:pPr>
            <a:r>
              <a:rPr lang="en-US" sz="5000" b="0" i="0" dirty="0">
                <a:solidFill>
                  <a:srgbClr val="000000"/>
                </a:solidFill>
                <a:effectLst/>
                <a:latin typeface="Regular lato"/>
              </a:rPr>
              <a:t>Have been eligible for an SSI cash payment for at least one month</a:t>
            </a:r>
          </a:p>
          <a:p>
            <a:pPr lvl="1">
              <a:lnSpc>
                <a:spcPct val="120000"/>
              </a:lnSpc>
              <a:spcBef>
                <a:spcPts val="600"/>
              </a:spcBef>
            </a:pPr>
            <a:r>
              <a:rPr lang="en-US" sz="5000" b="0" i="0" dirty="0">
                <a:solidFill>
                  <a:srgbClr val="000000"/>
                </a:solidFill>
                <a:effectLst/>
                <a:latin typeface="Regular lato"/>
              </a:rPr>
              <a:t>Still meet the disability requirement</a:t>
            </a:r>
          </a:p>
          <a:p>
            <a:pPr lvl="1">
              <a:lnSpc>
                <a:spcPct val="120000"/>
              </a:lnSpc>
              <a:spcBef>
                <a:spcPts val="600"/>
              </a:spcBef>
            </a:pPr>
            <a:r>
              <a:rPr lang="en-US" sz="5000" b="0" i="0" dirty="0">
                <a:solidFill>
                  <a:srgbClr val="000000"/>
                </a:solidFill>
                <a:effectLst/>
                <a:latin typeface="Regular lato"/>
              </a:rPr>
              <a:t>Still meet all other non-disability requirements for SSI</a:t>
            </a:r>
          </a:p>
          <a:p>
            <a:pPr lvl="1">
              <a:lnSpc>
                <a:spcPct val="120000"/>
              </a:lnSpc>
              <a:spcBef>
                <a:spcPts val="600"/>
              </a:spcBef>
            </a:pPr>
            <a:r>
              <a:rPr lang="en-US" sz="5000" b="0" i="0" dirty="0">
                <a:solidFill>
                  <a:srgbClr val="000000"/>
                </a:solidFill>
                <a:effectLst/>
                <a:latin typeface="Regular lato"/>
              </a:rPr>
              <a:t>Need Medicaid benefits to work</a:t>
            </a:r>
          </a:p>
          <a:p>
            <a:pPr lvl="1">
              <a:lnSpc>
                <a:spcPct val="120000"/>
              </a:lnSpc>
              <a:spcBef>
                <a:spcPts val="600"/>
              </a:spcBef>
            </a:pPr>
            <a:r>
              <a:rPr lang="en-US" sz="5000" b="0" i="0" dirty="0">
                <a:solidFill>
                  <a:srgbClr val="000000"/>
                </a:solidFill>
                <a:effectLst/>
                <a:latin typeface="Regular lato"/>
              </a:rPr>
              <a:t>Have gross earnings that are insufficient to replace SSI, Medicaid and publicly funded attendant care services</a:t>
            </a:r>
          </a:p>
          <a:p>
            <a:pPr marL="0" indent="0" algn="l">
              <a:lnSpc>
                <a:spcPct val="120000"/>
              </a:lnSpc>
              <a:spcBef>
                <a:spcPts val="0"/>
              </a:spcBef>
              <a:buNone/>
            </a:pPr>
            <a:br>
              <a:rPr lang="en-US" sz="5000" b="0" i="0" dirty="0">
                <a:solidFill>
                  <a:srgbClr val="000000"/>
                </a:solidFill>
                <a:effectLst/>
                <a:latin typeface="Regular lato"/>
              </a:rPr>
            </a:br>
            <a:endParaRPr lang="en-US" sz="5000" b="0" i="0" dirty="0">
              <a:solidFill>
                <a:srgbClr val="000000"/>
              </a:solidFill>
              <a:effectLst/>
              <a:latin typeface="Regular lato"/>
            </a:endParaRPr>
          </a:p>
          <a:p>
            <a:endParaRPr lang="en-US" dirty="0"/>
          </a:p>
        </p:txBody>
      </p:sp>
      <p:sp>
        <p:nvSpPr>
          <p:cNvPr id="3" name="Title 2">
            <a:extLst>
              <a:ext uri="{FF2B5EF4-FFF2-40B4-BE49-F238E27FC236}">
                <a16:creationId xmlns:a16="http://schemas.microsoft.com/office/drawing/2014/main" id="{D185440A-C457-75EB-706E-23FB4FB8A3BD}"/>
              </a:ext>
            </a:extLst>
          </p:cNvPr>
          <p:cNvSpPr>
            <a:spLocks noGrp="1"/>
          </p:cNvSpPr>
          <p:nvPr>
            <p:ph type="title"/>
          </p:nvPr>
        </p:nvSpPr>
        <p:spPr/>
        <p:txBody>
          <a:bodyPr/>
          <a:lstStyle/>
          <a:p>
            <a:r>
              <a:rPr lang="en-US" dirty="0"/>
              <a:t>1619B</a:t>
            </a:r>
          </a:p>
        </p:txBody>
      </p:sp>
      <p:sp>
        <p:nvSpPr>
          <p:cNvPr id="4" name="Slide Number Placeholder 3">
            <a:extLst>
              <a:ext uri="{FF2B5EF4-FFF2-40B4-BE49-F238E27FC236}">
                <a16:creationId xmlns:a16="http://schemas.microsoft.com/office/drawing/2014/main" id="{B10F384B-9463-369F-E5EB-938E9000862C}"/>
              </a:ext>
            </a:extLst>
          </p:cNvPr>
          <p:cNvSpPr>
            <a:spLocks noGrp="1"/>
          </p:cNvSpPr>
          <p:nvPr>
            <p:ph type="sldNum" sz="quarter" idx="12"/>
          </p:nvPr>
        </p:nvSpPr>
        <p:spPr/>
        <p:txBody>
          <a:bodyPr/>
          <a:lstStyle/>
          <a:p>
            <a:fld id="{9916FA2D-ECFE-4D12-BD8F-B52B38DF1D5A}" type="slidenum">
              <a:rPr lang="en-US" smtClean="0"/>
              <a:pPr/>
              <a:t>24</a:t>
            </a:fld>
            <a:endParaRPr lang="en-US" dirty="0"/>
          </a:p>
        </p:txBody>
      </p:sp>
    </p:spTree>
    <p:extLst>
      <p:ext uri="{BB962C8B-B14F-4D97-AF65-F5344CB8AC3E}">
        <p14:creationId xmlns:p14="http://schemas.microsoft.com/office/powerpoint/2010/main" val="2127127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3AD95E-9963-56D0-917E-7EE2F73B5416}"/>
              </a:ext>
            </a:extLst>
          </p:cNvPr>
          <p:cNvSpPr>
            <a:spLocks noGrp="1"/>
          </p:cNvSpPr>
          <p:nvPr>
            <p:ph type="title"/>
          </p:nvPr>
        </p:nvSpPr>
        <p:spPr/>
        <p:txBody>
          <a:bodyPr/>
          <a:lstStyle/>
          <a:p>
            <a:r>
              <a:rPr lang="en-US" dirty="0"/>
              <a:t>Medicaid &amp; OPWDD HCBS Waiver for Minors</a:t>
            </a:r>
          </a:p>
        </p:txBody>
      </p:sp>
      <p:sp>
        <p:nvSpPr>
          <p:cNvPr id="4" name="Slide Number Placeholder 3">
            <a:extLst>
              <a:ext uri="{FF2B5EF4-FFF2-40B4-BE49-F238E27FC236}">
                <a16:creationId xmlns:a16="http://schemas.microsoft.com/office/drawing/2014/main" id="{15603CE4-54C9-CE4A-8431-AD59E520BBD0}"/>
              </a:ext>
            </a:extLst>
          </p:cNvPr>
          <p:cNvSpPr>
            <a:spLocks noGrp="1"/>
          </p:cNvSpPr>
          <p:nvPr>
            <p:ph type="sldNum" sz="quarter" idx="12"/>
          </p:nvPr>
        </p:nvSpPr>
        <p:spPr/>
        <p:txBody>
          <a:bodyPr/>
          <a:lstStyle/>
          <a:p>
            <a:fld id="{9916FA2D-ECFE-4D12-BD8F-B52B38DF1D5A}" type="slidenum">
              <a:rPr lang="en-US" smtClean="0"/>
              <a:pPr/>
              <a:t>25</a:t>
            </a:fld>
            <a:endParaRPr lang="en-US" dirty="0"/>
          </a:p>
        </p:txBody>
      </p:sp>
      <p:pic>
        <p:nvPicPr>
          <p:cNvPr id="10" name="Content Placeholder 9">
            <a:extLst>
              <a:ext uri="{FF2B5EF4-FFF2-40B4-BE49-F238E27FC236}">
                <a16:creationId xmlns:a16="http://schemas.microsoft.com/office/drawing/2014/main" id="{39FD1018-1348-AF4B-F15F-EC7C6679F607}"/>
              </a:ext>
            </a:extLst>
          </p:cNvPr>
          <p:cNvPicPr>
            <a:picLocks noGrp="1" noChangeAspect="1"/>
          </p:cNvPicPr>
          <p:nvPr>
            <p:ph sz="quarter" idx="13"/>
          </p:nvPr>
        </p:nvPicPr>
        <p:blipFill>
          <a:blip r:embed="rId2"/>
          <a:stretch>
            <a:fillRect/>
          </a:stretch>
        </p:blipFill>
        <p:spPr>
          <a:xfrm>
            <a:off x="2873829" y="1556658"/>
            <a:ext cx="6305097" cy="4985656"/>
          </a:xfrm>
          <a:prstGeom prst="rect">
            <a:avLst/>
          </a:prstGeom>
        </p:spPr>
      </p:pic>
    </p:spTree>
    <p:extLst>
      <p:ext uri="{BB962C8B-B14F-4D97-AF65-F5344CB8AC3E}">
        <p14:creationId xmlns:p14="http://schemas.microsoft.com/office/powerpoint/2010/main" val="4117348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26B8D0B-09E3-817A-6C2A-B008B004DBC8}"/>
              </a:ext>
            </a:extLst>
          </p:cNvPr>
          <p:cNvPicPr>
            <a:picLocks noGrp="1" noChangeAspect="1"/>
          </p:cNvPicPr>
          <p:nvPr>
            <p:ph sz="quarter" idx="13"/>
          </p:nvPr>
        </p:nvPicPr>
        <p:blipFill>
          <a:blip r:embed="rId2"/>
          <a:stretch>
            <a:fillRect/>
          </a:stretch>
        </p:blipFill>
        <p:spPr>
          <a:xfrm>
            <a:off x="2362200" y="1275369"/>
            <a:ext cx="6814458" cy="5441118"/>
          </a:xfrm>
          <a:prstGeom prst="rect">
            <a:avLst/>
          </a:prstGeom>
        </p:spPr>
      </p:pic>
      <p:sp>
        <p:nvSpPr>
          <p:cNvPr id="3" name="Title 2">
            <a:extLst>
              <a:ext uri="{FF2B5EF4-FFF2-40B4-BE49-F238E27FC236}">
                <a16:creationId xmlns:a16="http://schemas.microsoft.com/office/drawing/2014/main" id="{9CB50CEC-29B6-43A2-CBFB-BADA6C9E797E}"/>
              </a:ext>
            </a:extLst>
          </p:cNvPr>
          <p:cNvSpPr>
            <a:spLocks noGrp="1"/>
          </p:cNvSpPr>
          <p:nvPr>
            <p:ph type="title"/>
          </p:nvPr>
        </p:nvSpPr>
        <p:spPr/>
        <p:txBody>
          <a:bodyPr/>
          <a:lstStyle/>
          <a:p>
            <a:r>
              <a:rPr lang="en-US" dirty="0"/>
              <a:t>Medicaid &amp; OPWDD HCBS Waiver for Minors</a:t>
            </a:r>
          </a:p>
        </p:txBody>
      </p:sp>
      <p:sp>
        <p:nvSpPr>
          <p:cNvPr id="4" name="Slide Number Placeholder 3">
            <a:extLst>
              <a:ext uri="{FF2B5EF4-FFF2-40B4-BE49-F238E27FC236}">
                <a16:creationId xmlns:a16="http://schemas.microsoft.com/office/drawing/2014/main" id="{A9E74975-E7DD-81AE-830C-C2B94846A4F1}"/>
              </a:ext>
            </a:extLst>
          </p:cNvPr>
          <p:cNvSpPr>
            <a:spLocks noGrp="1"/>
          </p:cNvSpPr>
          <p:nvPr>
            <p:ph type="sldNum" sz="quarter" idx="12"/>
          </p:nvPr>
        </p:nvSpPr>
        <p:spPr/>
        <p:txBody>
          <a:bodyPr/>
          <a:lstStyle/>
          <a:p>
            <a:fld id="{9916FA2D-ECFE-4D12-BD8F-B52B38DF1D5A}" type="slidenum">
              <a:rPr lang="en-US" smtClean="0"/>
              <a:pPr/>
              <a:t>26</a:t>
            </a:fld>
            <a:endParaRPr lang="en-US" dirty="0"/>
          </a:p>
        </p:txBody>
      </p:sp>
    </p:spTree>
    <p:extLst>
      <p:ext uri="{BB962C8B-B14F-4D97-AF65-F5344CB8AC3E}">
        <p14:creationId xmlns:p14="http://schemas.microsoft.com/office/powerpoint/2010/main" val="2236827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AA390D6-F899-9F57-FFC2-94926128F47D}"/>
              </a:ext>
            </a:extLst>
          </p:cNvPr>
          <p:cNvSpPr>
            <a:spLocks noGrp="1"/>
          </p:cNvSpPr>
          <p:nvPr>
            <p:ph sz="quarter" idx="13"/>
          </p:nvPr>
        </p:nvSpPr>
        <p:spPr/>
        <p:txBody>
          <a:bodyPr>
            <a:normAutofit/>
          </a:bodyPr>
          <a:lstStyle/>
          <a:p>
            <a:r>
              <a:rPr lang="en-US" sz="1800" dirty="0"/>
              <a:t>Section 1.03(22) of the New York State Mental Hygiene Law is the legal basis for OPWDD’s eligibility determination and defines Developmental Disability. “Developmental disability” means a disability of a person which: </a:t>
            </a:r>
          </a:p>
          <a:p>
            <a:pPr marL="548640" lvl="1" indent="0">
              <a:spcBef>
                <a:spcPts val="600"/>
              </a:spcBef>
              <a:buNone/>
            </a:pPr>
            <a:r>
              <a:rPr lang="en-US" sz="1800" dirty="0"/>
              <a:t>(a)  (1) is attributable to intellectual disability, cerebral palsy, epilepsy, neurological impairment,     </a:t>
            </a:r>
          </a:p>
          <a:p>
            <a:pPr marL="548640" lvl="1" indent="0">
              <a:spcBef>
                <a:spcPts val="600"/>
              </a:spcBef>
              <a:buNone/>
            </a:pPr>
            <a:r>
              <a:rPr lang="en-US" sz="1800" dirty="0"/>
              <a:t>       familial dysautonomia, Prader-Willi syndrome or autism;</a:t>
            </a:r>
          </a:p>
          <a:p>
            <a:pPr marL="91440" indent="0">
              <a:spcBef>
                <a:spcPts val="600"/>
              </a:spcBef>
              <a:buNone/>
            </a:pPr>
            <a:r>
              <a:rPr lang="en-US" sz="1800" dirty="0"/>
              <a:t>	(2) is attributable to any other condition of a person found to be closely related to intellectual 	disability because such condition results in similar impairment of general intellectual functioning 	or adaptive behavior to that of intellectually disabled persons or requires treatment and 	services similar to those required for such person; or</a:t>
            </a:r>
          </a:p>
          <a:p>
            <a:pPr marL="914400" lvl="2" indent="0">
              <a:buNone/>
            </a:pPr>
            <a:r>
              <a:rPr lang="en-US" sz="1800" dirty="0"/>
              <a:t>(3) is attributable to dyslexia resulting from a disability described in subparagraph one or two of this paragraph; </a:t>
            </a:r>
          </a:p>
          <a:p>
            <a:pPr marL="457200" lvl="1" indent="0">
              <a:buNone/>
            </a:pPr>
            <a:r>
              <a:rPr lang="en-US" sz="1800" dirty="0"/>
              <a:t>(b)originates before such person attains age twenty-two; and </a:t>
            </a:r>
          </a:p>
          <a:p>
            <a:pPr marL="457200" lvl="1" indent="0">
              <a:buNone/>
            </a:pPr>
            <a:r>
              <a:rPr lang="en-US" sz="1800" dirty="0"/>
              <a:t>(c) has continued or can be expected to continue indefinitely; and </a:t>
            </a:r>
          </a:p>
          <a:p>
            <a:pPr marL="457200" lvl="1" indent="0">
              <a:buNone/>
            </a:pPr>
            <a:r>
              <a:rPr lang="en-US" sz="1800" dirty="0"/>
              <a:t>(d) constitutes a substantial handicap to such person's ability to function normally in society</a:t>
            </a:r>
          </a:p>
        </p:txBody>
      </p:sp>
      <p:sp>
        <p:nvSpPr>
          <p:cNvPr id="3" name="Title 2">
            <a:extLst>
              <a:ext uri="{FF2B5EF4-FFF2-40B4-BE49-F238E27FC236}">
                <a16:creationId xmlns:a16="http://schemas.microsoft.com/office/drawing/2014/main" id="{E3BAD5E5-DA43-87F3-C710-1F1E4033E9B8}"/>
              </a:ext>
            </a:extLst>
          </p:cNvPr>
          <p:cNvSpPr>
            <a:spLocks noGrp="1"/>
          </p:cNvSpPr>
          <p:nvPr>
            <p:ph type="title"/>
          </p:nvPr>
        </p:nvSpPr>
        <p:spPr>
          <a:xfrm>
            <a:off x="2299441" y="508593"/>
            <a:ext cx="8739128" cy="788041"/>
          </a:xfrm>
        </p:spPr>
        <p:txBody>
          <a:bodyPr>
            <a:normAutofit fontScale="90000"/>
          </a:bodyPr>
          <a:lstStyle/>
          <a:p>
            <a:r>
              <a:rPr lang="en-US" dirty="0"/>
              <a:t>Definition Of Developmental Disability (OPWDD)</a:t>
            </a:r>
          </a:p>
        </p:txBody>
      </p:sp>
      <p:sp>
        <p:nvSpPr>
          <p:cNvPr id="4" name="Slide Number Placeholder 3">
            <a:extLst>
              <a:ext uri="{FF2B5EF4-FFF2-40B4-BE49-F238E27FC236}">
                <a16:creationId xmlns:a16="http://schemas.microsoft.com/office/drawing/2014/main" id="{6F4170E5-29AF-1C80-E712-B512D4D57DF6}"/>
              </a:ext>
            </a:extLst>
          </p:cNvPr>
          <p:cNvSpPr>
            <a:spLocks noGrp="1"/>
          </p:cNvSpPr>
          <p:nvPr>
            <p:ph type="sldNum" sz="quarter" idx="12"/>
          </p:nvPr>
        </p:nvSpPr>
        <p:spPr/>
        <p:txBody>
          <a:bodyPr/>
          <a:lstStyle/>
          <a:p>
            <a:fld id="{9916FA2D-ECFE-4D12-BD8F-B52B38DF1D5A}" type="slidenum">
              <a:rPr lang="en-US" smtClean="0"/>
              <a:pPr/>
              <a:t>27</a:t>
            </a:fld>
            <a:endParaRPr lang="en-US" dirty="0"/>
          </a:p>
        </p:txBody>
      </p:sp>
    </p:spTree>
    <p:extLst>
      <p:ext uri="{BB962C8B-B14F-4D97-AF65-F5344CB8AC3E}">
        <p14:creationId xmlns:p14="http://schemas.microsoft.com/office/powerpoint/2010/main" val="3019314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39BAB1-61EA-70ED-0E45-39AB125D0C00}"/>
              </a:ext>
            </a:extLst>
          </p:cNvPr>
          <p:cNvSpPr>
            <a:spLocks noGrp="1"/>
          </p:cNvSpPr>
          <p:nvPr>
            <p:ph sz="quarter" idx="13"/>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r>
              <a:rPr lang="en-US" dirty="0"/>
              <a:t>Starting March 1, 2026, Able-Bodied Adults Without Dependents (ABAWDs) aged 18–64 must document 80 hours/month of work, education, or volunteering to maintain SNAP benefits.</a:t>
            </a:r>
          </a:p>
        </p:txBody>
      </p:sp>
      <p:sp>
        <p:nvSpPr>
          <p:cNvPr id="3" name="Title 2">
            <a:extLst>
              <a:ext uri="{FF2B5EF4-FFF2-40B4-BE49-F238E27FC236}">
                <a16:creationId xmlns:a16="http://schemas.microsoft.com/office/drawing/2014/main" id="{2712E584-1173-6F6A-1070-E57EAC9E39F7}"/>
              </a:ext>
            </a:extLst>
          </p:cNvPr>
          <p:cNvSpPr>
            <a:spLocks noGrp="1"/>
          </p:cNvSpPr>
          <p:nvPr>
            <p:ph type="title"/>
          </p:nvPr>
        </p:nvSpPr>
        <p:spPr/>
        <p:txBody>
          <a:bodyPr>
            <a:normAutofit fontScale="90000"/>
          </a:bodyPr>
          <a:lstStyle/>
          <a:p>
            <a:r>
              <a:rPr lang="en-US" dirty="0"/>
              <a:t>SNAP Able-Bodied Adults Without Dependents (ABAWDs)</a:t>
            </a:r>
          </a:p>
        </p:txBody>
      </p:sp>
      <p:sp>
        <p:nvSpPr>
          <p:cNvPr id="4" name="Slide Number Placeholder 3">
            <a:extLst>
              <a:ext uri="{FF2B5EF4-FFF2-40B4-BE49-F238E27FC236}">
                <a16:creationId xmlns:a16="http://schemas.microsoft.com/office/drawing/2014/main" id="{D44B1851-1C95-C126-D85C-60733D572211}"/>
              </a:ext>
            </a:extLst>
          </p:cNvPr>
          <p:cNvSpPr>
            <a:spLocks noGrp="1"/>
          </p:cNvSpPr>
          <p:nvPr>
            <p:ph type="sldNum" sz="quarter" idx="12"/>
          </p:nvPr>
        </p:nvSpPr>
        <p:spPr/>
        <p:txBody>
          <a:bodyPr/>
          <a:lstStyle/>
          <a:p>
            <a:fld id="{9916FA2D-ECFE-4D12-BD8F-B52B38DF1D5A}" type="slidenum">
              <a:rPr lang="en-US" smtClean="0"/>
              <a:pPr/>
              <a:t>28</a:t>
            </a:fld>
            <a:endParaRPr lang="en-US" dirty="0"/>
          </a:p>
        </p:txBody>
      </p:sp>
    </p:spTree>
    <p:extLst>
      <p:ext uri="{BB962C8B-B14F-4D97-AF65-F5344CB8AC3E}">
        <p14:creationId xmlns:p14="http://schemas.microsoft.com/office/powerpoint/2010/main" val="691615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954234D-1B74-50F9-2E5E-691DB06B5816}"/>
              </a:ext>
            </a:extLst>
          </p:cNvPr>
          <p:cNvSpPr>
            <a:spLocks noGrp="1"/>
          </p:cNvSpPr>
          <p:nvPr>
            <p:ph sz="quarter" idx="13"/>
          </p:nvPr>
        </p:nvSpPr>
        <p:spPr/>
        <p:txBody>
          <a:bodyPr>
            <a:normAutofit fontScale="55000" lnSpcReduction="20000"/>
          </a:bodyPr>
          <a:lstStyle/>
          <a:p>
            <a:pPr marL="0" indent="0">
              <a:buNone/>
            </a:pPr>
            <a:endParaRPr lang="en-US" dirty="0"/>
          </a:p>
          <a:p>
            <a:pPr marL="0" indent="0">
              <a:buNone/>
            </a:pPr>
            <a:r>
              <a:rPr lang="en-US" dirty="0"/>
              <a:t>An ABAWD is a person who is:</a:t>
            </a:r>
          </a:p>
          <a:p>
            <a:r>
              <a:rPr lang="en-US" dirty="0"/>
              <a:t>Aged 18 to 64,</a:t>
            </a:r>
          </a:p>
          <a:p>
            <a:r>
              <a:rPr lang="en-US" dirty="0"/>
              <a:t>Not living with a child under 14, and</a:t>
            </a:r>
          </a:p>
          <a:p>
            <a:r>
              <a:rPr lang="en-US" dirty="0"/>
              <a:t>Able to work.</a:t>
            </a:r>
          </a:p>
          <a:p>
            <a:endParaRPr lang="en-US" dirty="0"/>
          </a:p>
          <a:p>
            <a:pPr marL="0" indent="0">
              <a:buNone/>
            </a:pPr>
            <a:r>
              <a:rPr lang="en-US" dirty="0"/>
              <a:t>You might not have to follow the ABAWD work rules, if:</a:t>
            </a:r>
          </a:p>
          <a:p>
            <a:r>
              <a:rPr lang="en-US" dirty="0"/>
              <a:t>You are younger than age 18, or age 65 or older,</a:t>
            </a:r>
          </a:p>
          <a:p>
            <a:r>
              <a:rPr lang="en-US" dirty="0"/>
              <a:t>Someone in your household is younger than age 14,</a:t>
            </a:r>
          </a:p>
          <a:p>
            <a:r>
              <a:rPr lang="en-US" dirty="0">
                <a:highlight>
                  <a:srgbClr val="FFFF00"/>
                </a:highlight>
              </a:rPr>
              <a:t>You receive disability benefits from a public or private source, such as Veterans Affairs or New York State disability benefits,</a:t>
            </a:r>
          </a:p>
          <a:p>
            <a:r>
              <a:rPr lang="en-US" dirty="0"/>
              <a:t>You are pregnant,</a:t>
            </a:r>
          </a:p>
          <a:p>
            <a:r>
              <a:rPr lang="en-US" dirty="0"/>
              <a:t>You are unable to work at least 80 hours per month because of a physical or mental health reason,</a:t>
            </a:r>
          </a:p>
          <a:p>
            <a:r>
              <a:rPr lang="en-US" dirty="0"/>
              <a:t>You are an Indian, Urban Indian, California Indian, or other Indian eligible for the Indian Health Services, or</a:t>
            </a:r>
          </a:p>
          <a:p>
            <a:r>
              <a:rPr lang="en-US" dirty="0">
                <a:highlight>
                  <a:srgbClr val="FFFF00"/>
                </a:highlight>
              </a:rPr>
              <a:t>You are excused from the General SNAP Work Rules*</a:t>
            </a:r>
          </a:p>
          <a:p>
            <a:pPr marL="0" indent="0">
              <a:buNone/>
            </a:pPr>
            <a:r>
              <a:rPr lang="en-US" dirty="0">
                <a:highlight>
                  <a:srgbClr val="FFFF00"/>
                </a:highlight>
              </a:rPr>
              <a:t>*If you are between 60 and 64, you don't have to follow the general SNAP work rules. However, if none of the other conditions listed apply to you, you may still have to follow the ABAWD rules.</a:t>
            </a:r>
          </a:p>
          <a:p>
            <a:endParaRPr lang="en-US" dirty="0"/>
          </a:p>
        </p:txBody>
      </p:sp>
      <p:sp>
        <p:nvSpPr>
          <p:cNvPr id="3" name="Title 2">
            <a:extLst>
              <a:ext uri="{FF2B5EF4-FFF2-40B4-BE49-F238E27FC236}">
                <a16:creationId xmlns:a16="http://schemas.microsoft.com/office/drawing/2014/main" id="{1DC7B217-56D7-104B-5BAE-713B080CDFC7}"/>
              </a:ext>
            </a:extLst>
          </p:cNvPr>
          <p:cNvSpPr>
            <a:spLocks noGrp="1"/>
          </p:cNvSpPr>
          <p:nvPr>
            <p:ph type="title"/>
          </p:nvPr>
        </p:nvSpPr>
        <p:spPr>
          <a:xfrm>
            <a:off x="2150585" y="487328"/>
            <a:ext cx="8739128" cy="1092235"/>
          </a:xfrm>
        </p:spPr>
        <p:txBody>
          <a:bodyPr>
            <a:normAutofit fontScale="90000"/>
          </a:bodyPr>
          <a:lstStyle/>
          <a:p>
            <a:r>
              <a:rPr lang="en-US" b="1" dirty="0"/>
              <a:t>Able-Bodied Adults Without Dependents (ABAWD) Work Rules</a:t>
            </a:r>
            <a:br>
              <a:rPr lang="en-US" b="1" dirty="0"/>
            </a:br>
            <a:endParaRPr lang="en-US" dirty="0"/>
          </a:p>
        </p:txBody>
      </p:sp>
      <p:sp>
        <p:nvSpPr>
          <p:cNvPr id="4" name="Slide Number Placeholder 3">
            <a:extLst>
              <a:ext uri="{FF2B5EF4-FFF2-40B4-BE49-F238E27FC236}">
                <a16:creationId xmlns:a16="http://schemas.microsoft.com/office/drawing/2014/main" id="{629622A8-AFB8-3569-DF48-EB6BF23C7575}"/>
              </a:ext>
            </a:extLst>
          </p:cNvPr>
          <p:cNvSpPr>
            <a:spLocks noGrp="1"/>
          </p:cNvSpPr>
          <p:nvPr>
            <p:ph type="sldNum" sz="quarter" idx="12"/>
          </p:nvPr>
        </p:nvSpPr>
        <p:spPr/>
        <p:txBody>
          <a:bodyPr/>
          <a:lstStyle/>
          <a:p>
            <a:fld id="{9916FA2D-ECFE-4D12-BD8F-B52B38DF1D5A}" type="slidenum">
              <a:rPr lang="en-US" smtClean="0"/>
              <a:pPr/>
              <a:t>29</a:t>
            </a:fld>
            <a:endParaRPr lang="en-US" dirty="0"/>
          </a:p>
        </p:txBody>
      </p:sp>
    </p:spTree>
    <p:extLst>
      <p:ext uri="{BB962C8B-B14F-4D97-AF65-F5344CB8AC3E}">
        <p14:creationId xmlns:p14="http://schemas.microsoft.com/office/powerpoint/2010/main" val="3064466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42EA19-4628-2393-FCC1-E7FCEC13B3EF}"/>
              </a:ext>
            </a:extLst>
          </p:cNvPr>
          <p:cNvSpPr>
            <a:spLocks noGrp="1"/>
          </p:cNvSpPr>
          <p:nvPr>
            <p:ph sz="quarter" idx="13"/>
          </p:nvPr>
        </p:nvSpPr>
        <p:spPr/>
        <p:txBody>
          <a:bodyPr>
            <a:normAutofit fontScale="62500" lnSpcReduction="20000"/>
          </a:bodyPr>
          <a:lstStyle/>
          <a:p>
            <a:pPr marL="0" indent="0">
              <a:buNone/>
            </a:pPr>
            <a:r>
              <a:rPr lang="en-US" dirty="0"/>
              <a:t>You </a:t>
            </a:r>
            <a:r>
              <a:rPr lang="en-US" b="1" dirty="0"/>
              <a:t>may not</a:t>
            </a:r>
            <a:r>
              <a:rPr lang="en-US" dirty="0"/>
              <a:t> have to follow these rules if you are:</a:t>
            </a:r>
          </a:p>
          <a:p>
            <a:r>
              <a:rPr lang="en-US" dirty="0"/>
              <a:t>Younger than age 16, or age 60 years or older (Please read the important note below about people aged 60 to 64),</a:t>
            </a:r>
          </a:p>
          <a:p>
            <a:r>
              <a:rPr lang="en-US" dirty="0"/>
              <a:t>A 16 or 17-year-old who is not the head of the household or who is in school or in an employment program at least half-time,</a:t>
            </a:r>
          </a:p>
          <a:p>
            <a:r>
              <a:rPr lang="en-US" dirty="0">
                <a:highlight>
                  <a:srgbClr val="FFFF00"/>
                </a:highlight>
              </a:rPr>
              <a:t>Unable to work because of a mental or physical health reason,</a:t>
            </a:r>
          </a:p>
          <a:p>
            <a:r>
              <a:rPr lang="en-US" dirty="0">
                <a:highlight>
                  <a:srgbClr val="FFFF00"/>
                </a:highlight>
              </a:rPr>
              <a:t>Taking care of a child younger than age 6,</a:t>
            </a:r>
          </a:p>
          <a:p>
            <a:r>
              <a:rPr lang="en-US" dirty="0">
                <a:highlight>
                  <a:srgbClr val="FFFF00"/>
                </a:highlight>
              </a:rPr>
              <a:t>Taking care of an incapacitated person,</a:t>
            </a:r>
          </a:p>
          <a:p>
            <a:r>
              <a:rPr lang="en-US" dirty="0"/>
              <a:t>Meeting the work rules under the Temporary Assistance for Needy Families (TANF) program,</a:t>
            </a:r>
          </a:p>
          <a:p>
            <a:r>
              <a:rPr lang="en-US" dirty="0"/>
              <a:t>Receiving or applying for unemployment benefits,</a:t>
            </a:r>
          </a:p>
          <a:p>
            <a:r>
              <a:rPr lang="en-US" dirty="0"/>
              <a:t>Participating in a drug or alcohol addiction treatment program,</a:t>
            </a:r>
          </a:p>
          <a:p>
            <a:r>
              <a:rPr lang="en-US" dirty="0"/>
              <a:t>Enrolled in a school, training program, or college at least half-time (students may be subject to other eligibility rules),</a:t>
            </a:r>
          </a:p>
          <a:p>
            <a:r>
              <a:rPr lang="en-US" dirty="0"/>
              <a:t>Already working at least 30 hours per week,</a:t>
            </a:r>
          </a:p>
          <a:p>
            <a:r>
              <a:rPr lang="en-US" dirty="0"/>
              <a:t>Already earning $217.50 (30 times the federal minimum wage) or more per week, OR</a:t>
            </a:r>
          </a:p>
          <a:p>
            <a:r>
              <a:rPr lang="en-US" dirty="0">
                <a:highlight>
                  <a:srgbClr val="FFFF00"/>
                </a:highlight>
              </a:rPr>
              <a:t>An SSI applicant or recipient.</a:t>
            </a:r>
          </a:p>
          <a:p>
            <a:endParaRPr lang="en-US" dirty="0"/>
          </a:p>
        </p:txBody>
      </p:sp>
      <p:sp>
        <p:nvSpPr>
          <p:cNvPr id="3" name="Title 2">
            <a:extLst>
              <a:ext uri="{FF2B5EF4-FFF2-40B4-BE49-F238E27FC236}">
                <a16:creationId xmlns:a16="http://schemas.microsoft.com/office/drawing/2014/main" id="{7AA15C42-44B1-5EA5-D147-F4E99C13D4AA}"/>
              </a:ext>
            </a:extLst>
          </p:cNvPr>
          <p:cNvSpPr>
            <a:spLocks noGrp="1"/>
          </p:cNvSpPr>
          <p:nvPr>
            <p:ph type="title"/>
          </p:nvPr>
        </p:nvSpPr>
        <p:spPr/>
        <p:txBody>
          <a:bodyPr/>
          <a:lstStyle/>
          <a:p>
            <a:r>
              <a:rPr lang="en-US" dirty="0"/>
              <a:t>SNAP General Work Rules</a:t>
            </a:r>
          </a:p>
        </p:txBody>
      </p:sp>
      <p:sp>
        <p:nvSpPr>
          <p:cNvPr id="4" name="Slide Number Placeholder 3">
            <a:extLst>
              <a:ext uri="{FF2B5EF4-FFF2-40B4-BE49-F238E27FC236}">
                <a16:creationId xmlns:a16="http://schemas.microsoft.com/office/drawing/2014/main" id="{2111AB6D-37D1-025D-F8FC-2DD2479220B9}"/>
              </a:ext>
            </a:extLst>
          </p:cNvPr>
          <p:cNvSpPr>
            <a:spLocks noGrp="1"/>
          </p:cNvSpPr>
          <p:nvPr>
            <p:ph type="sldNum" sz="quarter" idx="12"/>
          </p:nvPr>
        </p:nvSpPr>
        <p:spPr/>
        <p:txBody>
          <a:bodyPr/>
          <a:lstStyle/>
          <a:p>
            <a:fld id="{9916FA2D-ECFE-4D12-BD8F-B52B38DF1D5A}" type="slidenum">
              <a:rPr lang="en-US" smtClean="0"/>
              <a:pPr/>
              <a:t>30</a:t>
            </a:fld>
            <a:endParaRPr lang="en-US" dirty="0"/>
          </a:p>
        </p:txBody>
      </p:sp>
    </p:spTree>
    <p:extLst>
      <p:ext uri="{BB962C8B-B14F-4D97-AF65-F5344CB8AC3E}">
        <p14:creationId xmlns:p14="http://schemas.microsoft.com/office/powerpoint/2010/main" val="3036951378"/>
      </p:ext>
    </p:extLst>
  </p:cSld>
  <p:clrMapOvr>
    <a:masterClrMapping/>
  </p:clrMapOvr>
</p:sld>
</file>

<file path=ppt/theme/theme1.xml><?xml version="1.0" encoding="utf-8"?>
<a:theme xmlns:a="http://schemas.openxmlformats.org/drawingml/2006/main" name="PPT Template - CDNY">
  <a:themeElements>
    <a:clrScheme name="Custom 2">
      <a:dk1>
        <a:srgbClr val="2A3C27"/>
      </a:dk1>
      <a:lt1>
        <a:sysClr val="window" lastClr="FFFFFF"/>
      </a:lt1>
      <a:dk2>
        <a:srgbClr val="54784F"/>
      </a:dk2>
      <a:lt2>
        <a:srgbClr val="8CA4AC"/>
      </a:lt2>
      <a:accent1>
        <a:srgbClr val="54784F"/>
      </a:accent1>
      <a:accent2>
        <a:srgbClr val="FEC663"/>
      </a:accent2>
      <a:accent3>
        <a:srgbClr val="A5A5A5"/>
      </a:accent3>
      <a:accent4>
        <a:srgbClr val="8CA4AC"/>
      </a:accent4>
      <a:accent5>
        <a:srgbClr val="87BCDE"/>
      </a:accent5>
      <a:accent6>
        <a:srgbClr val="70AD47"/>
      </a:accent6>
      <a:hlink>
        <a:srgbClr val="FEC663"/>
      </a:hlink>
      <a:folHlink>
        <a:srgbClr val="FEC663"/>
      </a:folHlink>
    </a:clrScheme>
    <a:fontScheme name="Custom 1">
      <a:majorFont>
        <a:latin typeface="Roboto Slab"/>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Template - CDNY" id="{3D67E8EB-A282-4418-8457-2FDD7C67EA10}" vid="{5CE54AB8-364A-48A9-BF1B-5193A64B02C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Template - CDNY (1)</Template>
  <TotalTime>4932</TotalTime>
  <Words>2613</Words>
  <Application>Microsoft Office PowerPoint</Application>
  <PresentationFormat>Widescreen</PresentationFormat>
  <Paragraphs>302</Paragraphs>
  <Slides>30</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Lato</vt:lpstr>
      <vt:lpstr>Lato Regular</vt:lpstr>
      <vt:lpstr>Regular lato</vt:lpstr>
      <vt:lpstr>Roboto Slab</vt:lpstr>
      <vt:lpstr>PPT Template - CDNY</vt:lpstr>
      <vt:lpstr>Disability </vt:lpstr>
      <vt:lpstr>Social Security: Definition of Disability</vt:lpstr>
      <vt:lpstr>Supplemental Security Income (SSI)</vt:lpstr>
      <vt:lpstr>Supplemental Security Income (SSI)</vt:lpstr>
      <vt:lpstr>Applying for SSI</vt:lpstr>
      <vt:lpstr>Social Security Benefits</vt:lpstr>
      <vt:lpstr>Social Security Benefits</vt:lpstr>
      <vt:lpstr>   Medicaid</vt:lpstr>
      <vt:lpstr>Same Coverage – Different Eligibility Rules</vt:lpstr>
      <vt:lpstr>Differences Between DSS/HRA and NYSoH</vt:lpstr>
      <vt:lpstr> Why do the differences matter? </vt:lpstr>
      <vt:lpstr>What does this mean to me?</vt:lpstr>
      <vt:lpstr>Medicaid Work Requirement</vt:lpstr>
      <vt:lpstr>Medicaid Eligibility Redeterminations</vt:lpstr>
      <vt:lpstr>Retroactive Medicaid Coverage</vt:lpstr>
      <vt:lpstr> Medicaid Disability Determinations</vt:lpstr>
      <vt:lpstr>Medicaid Spenddown</vt:lpstr>
      <vt:lpstr>Calculating a Spenddown</vt:lpstr>
      <vt:lpstr>Medicaid Buy-In for Working People with Disabilities (MBI-WPD)</vt:lpstr>
      <vt:lpstr>MBI Income &amp; Resource Limits</vt:lpstr>
      <vt:lpstr>Special Medicaid Budgeting </vt:lpstr>
      <vt:lpstr>Disabled Adult Child (DAC)</vt:lpstr>
      <vt:lpstr>PICKLE</vt:lpstr>
      <vt:lpstr>1619B</vt:lpstr>
      <vt:lpstr>Medicaid &amp; OPWDD HCBS Waiver for Minors</vt:lpstr>
      <vt:lpstr>Medicaid &amp; OPWDD HCBS Waiver for Minors</vt:lpstr>
      <vt:lpstr>Definition Of Developmental Disability (OPWDD)</vt:lpstr>
      <vt:lpstr>SNAP Able-Bodied Adults Without Dependents (ABAWDs)</vt:lpstr>
      <vt:lpstr>Able-Bodied Adults Without Dependents (ABAWD) Work Rules </vt:lpstr>
      <vt:lpstr>SNAP General Work Rules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Irene Pagonis</dc:creator>
  <cp:lastModifiedBy>Irene Pagonis</cp:lastModifiedBy>
  <cp:revision>7</cp:revision>
  <dcterms:created xsi:type="dcterms:W3CDTF">2023-03-13T13:10:53Z</dcterms:created>
  <dcterms:modified xsi:type="dcterms:W3CDTF">2026-01-14T15:08:56Z</dcterms:modified>
</cp:coreProperties>
</file>